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60" r:id="rId2"/>
  </p:sldIdLst>
  <p:sldSz cx="43891200" cy="329184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DB5E"/>
    <a:srgbClr val="C2DBA5"/>
    <a:srgbClr val="74A4E8"/>
    <a:srgbClr val="E8A89D"/>
    <a:srgbClr val="E862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8000"/>
    <p:restoredTop sz="96314" autoAdjust="0"/>
  </p:normalViewPr>
  <p:slideViewPr>
    <p:cSldViewPr snapToGrid="0" snapToObjects="1">
      <p:cViewPr varScale="1">
        <p:scale>
          <a:sx n="22" d="100"/>
          <a:sy n="22" d="100"/>
        </p:scale>
        <p:origin x="2472" y="114"/>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6677804143566997E-2"/>
          <c:y val="3.1824914438624001E-2"/>
          <c:w val="0.77307676151931304"/>
          <c:h val="0.84405125800083503"/>
        </c:manualLayout>
      </c:layout>
      <c:barChart>
        <c:barDir val="col"/>
        <c:grouping val="clustered"/>
        <c:varyColors val="0"/>
        <c:ser>
          <c:idx val="0"/>
          <c:order val="0"/>
          <c:tx>
            <c:strRef>
              <c:f>Sheet1!$B$1</c:f>
              <c:strCache>
                <c:ptCount val="1"/>
                <c:pt idx="0">
                  <c:v>Hearing Loss</c:v>
                </c:pt>
              </c:strCache>
            </c:strRef>
          </c:tx>
          <c:spPr>
            <a:solidFill>
              <a:schemeClr val="accent3">
                <a:lumMod val="60000"/>
                <a:lumOff val="40000"/>
              </a:schemeClr>
            </a:solidFill>
            <a:effectLst/>
          </c:spPr>
          <c:invertIfNegative val="0"/>
          <c:errBars>
            <c:errBarType val="both"/>
            <c:errValType val="cust"/>
            <c:noEndCap val="0"/>
            <c:plus>
              <c:numRef>
                <c:f>Sheet1!$B$8:$B$12</c:f>
                <c:numCache>
                  <c:formatCode>General</c:formatCode>
                  <c:ptCount val="5"/>
                  <c:pt idx="0">
                    <c:v>1.089E-2</c:v>
                  </c:pt>
                  <c:pt idx="1">
                    <c:v>6.8019999999999997E-2</c:v>
                  </c:pt>
                  <c:pt idx="2">
                    <c:v>3.2809999999999999E-2</c:v>
                  </c:pt>
                  <c:pt idx="3">
                    <c:v>3.6260000000000001E-2</c:v>
                  </c:pt>
                  <c:pt idx="4">
                    <c:v>1.1310000000000001E-2</c:v>
                  </c:pt>
                </c:numCache>
              </c:numRef>
            </c:plus>
            <c:minus>
              <c:numRef>
                <c:f>Sheet1!$C$8:$C$12</c:f>
                <c:numCache>
                  <c:formatCode>General</c:formatCode>
                  <c:ptCount val="5"/>
                  <c:pt idx="0">
                    <c:v>2.4850000000000001E-2</c:v>
                  </c:pt>
                  <c:pt idx="1">
                    <c:v>7.1370000000000003E-2</c:v>
                  </c:pt>
                  <c:pt idx="2">
                    <c:v>5.2580000000000002E-2</c:v>
                  </c:pt>
                  <c:pt idx="3">
                    <c:v>5.0840000000000003E-2</c:v>
                  </c:pt>
                  <c:pt idx="4">
                    <c:v>2.4539999999999999E-2</c:v>
                  </c:pt>
                </c:numCache>
              </c:numRef>
            </c:minus>
          </c:errBars>
          <c:cat>
            <c:strRef>
              <c:f>Sheet1!$A$2:$A$6</c:f>
              <c:strCache>
                <c:ptCount val="5"/>
                <c:pt idx="0">
                  <c:v>Frequency of Gesture Use</c:v>
                </c:pt>
                <c:pt idx="1">
                  <c:v>Contact Frequency</c:v>
                </c:pt>
                <c:pt idx="2">
                  <c:v>Distal Frequency</c:v>
                </c:pt>
                <c:pt idx="3">
                  <c:v>Conventional Frequency</c:v>
                </c:pt>
                <c:pt idx="4">
                  <c:v>Object Frequency</c:v>
                </c:pt>
              </c:strCache>
            </c:strRef>
          </c:cat>
          <c:val>
            <c:numRef>
              <c:f>Sheet1!$B$2:$B$6</c:f>
              <c:numCache>
                <c:formatCode>General</c:formatCode>
                <c:ptCount val="5"/>
                <c:pt idx="0">
                  <c:v>9.11E-2</c:v>
                </c:pt>
                <c:pt idx="1">
                  <c:v>0.6512</c:v>
                </c:pt>
                <c:pt idx="2">
                  <c:v>9.06E-2</c:v>
                </c:pt>
                <c:pt idx="3">
                  <c:v>0.1817</c:v>
                </c:pt>
                <c:pt idx="4">
                  <c:v>1.9800000000000002E-2</c:v>
                </c:pt>
              </c:numCache>
            </c:numRef>
          </c:val>
          <c:extLst>
            <c:ext xmlns:c16="http://schemas.microsoft.com/office/drawing/2014/chart" uri="{C3380CC4-5D6E-409C-BE32-E72D297353CC}">
              <c16:uniqueId val="{00000000-1DE9-4FE5-866B-B7B304B7CA90}"/>
            </c:ext>
          </c:extLst>
        </c:ser>
        <c:ser>
          <c:idx val="1"/>
          <c:order val="1"/>
          <c:tx>
            <c:strRef>
              <c:f>Sheet1!$C$1</c:f>
              <c:strCache>
                <c:ptCount val="1"/>
                <c:pt idx="0">
                  <c:v>Normal Hearing</c:v>
                </c:pt>
              </c:strCache>
            </c:strRef>
          </c:tx>
          <c:spPr>
            <a:solidFill>
              <a:schemeClr val="accent2"/>
            </a:solidFill>
            <a:effectLst>
              <a:outerShdw blurRad="50800" dist="38100" dir="2700000" algn="tl" rotWithShape="0">
                <a:srgbClr val="000000">
                  <a:alpha val="43000"/>
                </a:srgbClr>
              </a:outerShdw>
            </a:effectLst>
          </c:spPr>
          <c:invertIfNegative val="0"/>
          <c:errBars>
            <c:errBarType val="both"/>
            <c:errValType val="cust"/>
            <c:noEndCap val="0"/>
            <c:plus>
              <c:numRef>
                <c:f>Sheet1!$C$8:$C$12</c:f>
                <c:numCache>
                  <c:formatCode>General</c:formatCode>
                  <c:ptCount val="5"/>
                  <c:pt idx="0">
                    <c:v>2.4850000000000001E-2</c:v>
                  </c:pt>
                  <c:pt idx="1">
                    <c:v>7.1370000000000003E-2</c:v>
                  </c:pt>
                  <c:pt idx="2">
                    <c:v>5.2580000000000002E-2</c:v>
                  </c:pt>
                  <c:pt idx="3">
                    <c:v>5.0840000000000003E-2</c:v>
                  </c:pt>
                  <c:pt idx="4">
                    <c:v>2.4539999999999999E-2</c:v>
                  </c:pt>
                </c:numCache>
              </c:numRef>
            </c:plus>
            <c:minus>
              <c:numRef>
                <c:f>Sheet1!$C$8:$C$12</c:f>
                <c:numCache>
                  <c:formatCode>General</c:formatCode>
                  <c:ptCount val="5"/>
                  <c:pt idx="0">
                    <c:v>2.4850000000000001E-2</c:v>
                  </c:pt>
                  <c:pt idx="1">
                    <c:v>7.1370000000000003E-2</c:v>
                  </c:pt>
                  <c:pt idx="2">
                    <c:v>5.2580000000000002E-2</c:v>
                  </c:pt>
                  <c:pt idx="3">
                    <c:v>5.0840000000000003E-2</c:v>
                  </c:pt>
                  <c:pt idx="4">
                    <c:v>2.4539999999999999E-2</c:v>
                  </c:pt>
                </c:numCache>
              </c:numRef>
            </c:minus>
          </c:errBars>
          <c:cat>
            <c:strRef>
              <c:f>Sheet1!$A$2:$A$6</c:f>
              <c:strCache>
                <c:ptCount val="5"/>
                <c:pt idx="0">
                  <c:v>Frequency of Gesture Use</c:v>
                </c:pt>
                <c:pt idx="1">
                  <c:v>Contact Frequency</c:v>
                </c:pt>
                <c:pt idx="2">
                  <c:v>Distal Frequency</c:v>
                </c:pt>
                <c:pt idx="3">
                  <c:v>Conventional Frequency</c:v>
                </c:pt>
                <c:pt idx="4">
                  <c:v>Object Frequency</c:v>
                </c:pt>
              </c:strCache>
            </c:strRef>
          </c:cat>
          <c:val>
            <c:numRef>
              <c:f>Sheet1!$C$2:$C$6</c:f>
              <c:numCache>
                <c:formatCode>General</c:formatCode>
                <c:ptCount val="5"/>
                <c:pt idx="0">
                  <c:v>0.12089999999999999</c:v>
                </c:pt>
                <c:pt idx="1">
                  <c:v>0.54569999999999996</c:v>
                </c:pt>
                <c:pt idx="2">
                  <c:v>0.19969999999999999</c:v>
                </c:pt>
                <c:pt idx="3">
                  <c:v>0.17730000000000001</c:v>
                </c:pt>
                <c:pt idx="4">
                  <c:v>6.0699999999999997E-2</c:v>
                </c:pt>
              </c:numCache>
            </c:numRef>
          </c:val>
          <c:extLst>
            <c:ext xmlns:c16="http://schemas.microsoft.com/office/drawing/2014/chart" uri="{C3380CC4-5D6E-409C-BE32-E72D297353CC}">
              <c16:uniqueId val="{00000001-1DE9-4FE5-866B-B7B304B7CA90}"/>
            </c:ext>
          </c:extLst>
        </c:ser>
        <c:dLbls>
          <c:showLegendKey val="0"/>
          <c:showVal val="0"/>
          <c:showCatName val="0"/>
          <c:showSerName val="0"/>
          <c:showPercent val="0"/>
          <c:showBubbleSize val="0"/>
        </c:dLbls>
        <c:gapWidth val="150"/>
        <c:axId val="-2114576104"/>
        <c:axId val="-2087805144"/>
      </c:barChart>
      <c:catAx>
        <c:axId val="-2114576104"/>
        <c:scaling>
          <c:orientation val="minMax"/>
        </c:scaling>
        <c:delete val="0"/>
        <c:axPos val="b"/>
        <c:numFmt formatCode="General" sourceLinked="0"/>
        <c:majorTickMark val="out"/>
        <c:minorTickMark val="none"/>
        <c:tickLblPos val="nextTo"/>
        <c:txPr>
          <a:bodyPr/>
          <a:lstStyle/>
          <a:p>
            <a:pPr>
              <a:defRPr>
                <a:latin typeface="Arial"/>
              </a:defRPr>
            </a:pPr>
            <a:endParaRPr lang="en-US"/>
          </a:p>
        </c:txPr>
        <c:crossAx val="-2087805144"/>
        <c:crosses val="autoZero"/>
        <c:auto val="1"/>
        <c:lblAlgn val="ctr"/>
        <c:lblOffset val="100"/>
        <c:noMultiLvlLbl val="0"/>
      </c:catAx>
      <c:valAx>
        <c:axId val="-2087805144"/>
        <c:scaling>
          <c:orientation val="minMax"/>
          <c:max val="0.8"/>
          <c:min val="0"/>
        </c:scaling>
        <c:delete val="0"/>
        <c:axPos val="l"/>
        <c:numFmt formatCode="General" sourceLinked="1"/>
        <c:majorTickMark val="out"/>
        <c:minorTickMark val="none"/>
        <c:tickLblPos val="nextTo"/>
        <c:txPr>
          <a:bodyPr/>
          <a:lstStyle/>
          <a:p>
            <a:pPr>
              <a:defRPr sz="1800" b="0" i="0">
                <a:latin typeface="Arial"/>
              </a:defRPr>
            </a:pPr>
            <a:endParaRPr lang="en-US"/>
          </a:p>
        </c:txPr>
        <c:crossAx val="-2114576104"/>
        <c:crosses val="autoZero"/>
        <c:crossBetween val="between"/>
      </c:valAx>
    </c:plotArea>
    <c:legend>
      <c:legendPos val="r"/>
      <c:overlay val="0"/>
      <c:txPr>
        <a:bodyPr/>
        <a:lstStyle/>
        <a:p>
          <a:pPr>
            <a:defRPr sz="1800">
              <a:latin typeface="Aria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6677804143566997E-2"/>
          <c:y val="3.1824914438624001E-2"/>
          <c:w val="0.74266001255626402"/>
          <c:h val="0.84405125800083503"/>
        </c:manualLayout>
      </c:layout>
      <c:barChart>
        <c:barDir val="col"/>
        <c:grouping val="clustered"/>
        <c:varyColors val="0"/>
        <c:ser>
          <c:idx val="0"/>
          <c:order val="0"/>
          <c:tx>
            <c:strRef>
              <c:f>Sheet1!$B$1</c:f>
              <c:strCache>
                <c:ptCount val="1"/>
                <c:pt idx="0">
                  <c:v>Hearing Loss</c:v>
                </c:pt>
              </c:strCache>
            </c:strRef>
          </c:tx>
          <c:spPr>
            <a:solidFill>
              <a:schemeClr val="accent3">
                <a:lumMod val="60000"/>
                <a:lumOff val="40000"/>
              </a:schemeClr>
            </a:solidFill>
            <a:effectLst/>
          </c:spPr>
          <c:invertIfNegative val="0"/>
          <c:errBars>
            <c:errBarType val="both"/>
            <c:errValType val="cust"/>
            <c:noEndCap val="0"/>
            <c:plus>
              <c:numRef>
                <c:f>Sheet1!$B$9:$B$12</c:f>
                <c:numCache>
                  <c:formatCode>General</c:formatCode>
                  <c:ptCount val="4"/>
                  <c:pt idx="0">
                    <c:v>2.46258E-2</c:v>
                  </c:pt>
                  <c:pt idx="1">
                    <c:v>2.1703500000000001E-2</c:v>
                  </c:pt>
                  <c:pt idx="2">
                    <c:v>3.2166E-2</c:v>
                  </c:pt>
                  <c:pt idx="3">
                    <c:v>1.8090800000000001E-2</c:v>
                  </c:pt>
                </c:numCache>
              </c:numRef>
            </c:plus>
            <c:minus>
              <c:numRef>
                <c:f>Sheet1!$B$9:$B$12</c:f>
                <c:numCache>
                  <c:formatCode>General</c:formatCode>
                  <c:ptCount val="4"/>
                  <c:pt idx="0">
                    <c:v>2.46258E-2</c:v>
                  </c:pt>
                  <c:pt idx="1">
                    <c:v>2.1703500000000001E-2</c:v>
                  </c:pt>
                  <c:pt idx="2">
                    <c:v>3.2166E-2</c:v>
                  </c:pt>
                  <c:pt idx="3">
                    <c:v>1.8090800000000001E-2</c:v>
                  </c:pt>
                </c:numCache>
              </c:numRef>
            </c:minus>
          </c:errBars>
          <c:cat>
            <c:strRef>
              <c:f>Sheet1!$A$2:$A$5</c:f>
              <c:strCache>
                <c:ptCount val="4"/>
                <c:pt idx="0">
                  <c:v>Rising/Falling Contour Frequency</c:v>
                </c:pt>
                <c:pt idx="1">
                  <c:v>Bell-Shaped Contour Frequency</c:v>
                </c:pt>
                <c:pt idx="2">
                  <c:v>Flat Contour Frequency</c:v>
                </c:pt>
                <c:pt idx="3">
                  <c:v>Complex Contour Frequency</c:v>
                </c:pt>
              </c:strCache>
            </c:strRef>
          </c:cat>
          <c:val>
            <c:numRef>
              <c:f>Sheet1!$B$2:$B$5</c:f>
              <c:numCache>
                <c:formatCode>General</c:formatCode>
                <c:ptCount val="4"/>
                <c:pt idx="0">
                  <c:v>0.36296499999999998</c:v>
                </c:pt>
                <c:pt idx="1">
                  <c:v>0.280642</c:v>
                </c:pt>
                <c:pt idx="2">
                  <c:v>0.13050100000000001</c:v>
                </c:pt>
                <c:pt idx="3">
                  <c:v>0.10133200000000001</c:v>
                </c:pt>
              </c:numCache>
            </c:numRef>
          </c:val>
          <c:extLst>
            <c:ext xmlns:c16="http://schemas.microsoft.com/office/drawing/2014/chart" uri="{C3380CC4-5D6E-409C-BE32-E72D297353CC}">
              <c16:uniqueId val="{00000000-34C7-469D-8599-F79A67F2D68A}"/>
            </c:ext>
          </c:extLst>
        </c:ser>
        <c:ser>
          <c:idx val="1"/>
          <c:order val="1"/>
          <c:tx>
            <c:strRef>
              <c:f>Sheet1!$C$1</c:f>
              <c:strCache>
                <c:ptCount val="1"/>
                <c:pt idx="0">
                  <c:v>Normal Hearing</c:v>
                </c:pt>
              </c:strCache>
            </c:strRef>
          </c:tx>
          <c:spPr>
            <a:solidFill>
              <a:schemeClr val="accent2"/>
            </a:solidFill>
            <a:effectLst>
              <a:outerShdw blurRad="50800" dist="38100" dir="2700000" algn="tl" rotWithShape="0">
                <a:srgbClr val="000000">
                  <a:alpha val="43000"/>
                </a:srgbClr>
              </a:outerShdw>
            </a:effectLst>
          </c:spPr>
          <c:invertIfNegative val="0"/>
          <c:errBars>
            <c:errBarType val="both"/>
            <c:errValType val="cust"/>
            <c:noEndCap val="0"/>
            <c:plus>
              <c:numRef>
                <c:f>Sheet1!$C$9:$C$12</c:f>
                <c:numCache>
                  <c:formatCode>General</c:formatCode>
                  <c:ptCount val="4"/>
                  <c:pt idx="0">
                    <c:v>1.65124E-2</c:v>
                  </c:pt>
                  <c:pt idx="1">
                    <c:v>2.6325399999999999E-2</c:v>
                  </c:pt>
                  <c:pt idx="2">
                    <c:v>1.3173000000000001E-2</c:v>
                  </c:pt>
                  <c:pt idx="3">
                    <c:v>1.23222E-2</c:v>
                  </c:pt>
                </c:numCache>
              </c:numRef>
            </c:plus>
            <c:minus>
              <c:numRef>
                <c:f>Sheet1!$C$9:$C$12</c:f>
                <c:numCache>
                  <c:formatCode>General</c:formatCode>
                  <c:ptCount val="4"/>
                  <c:pt idx="0">
                    <c:v>1.65124E-2</c:v>
                  </c:pt>
                  <c:pt idx="1">
                    <c:v>2.6325399999999999E-2</c:v>
                  </c:pt>
                  <c:pt idx="2">
                    <c:v>1.3173000000000001E-2</c:v>
                  </c:pt>
                  <c:pt idx="3">
                    <c:v>1.23222E-2</c:v>
                  </c:pt>
                </c:numCache>
              </c:numRef>
            </c:minus>
          </c:errBars>
          <c:cat>
            <c:strRef>
              <c:f>Sheet1!$A$2:$A$5</c:f>
              <c:strCache>
                <c:ptCount val="4"/>
                <c:pt idx="0">
                  <c:v>Rising/Falling Contour Frequency</c:v>
                </c:pt>
                <c:pt idx="1">
                  <c:v>Bell-Shaped Contour Frequency</c:v>
                </c:pt>
                <c:pt idx="2">
                  <c:v>Flat Contour Frequency</c:v>
                </c:pt>
                <c:pt idx="3">
                  <c:v>Complex Contour Frequency</c:v>
                </c:pt>
              </c:strCache>
            </c:strRef>
          </c:cat>
          <c:val>
            <c:numRef>
              <c:f>Sheet1!$C$2:$C$5</c:f>
              <c:numCache>
                <c:formatCode>General</c:formatCode>
                <c:ptCount val="4"/>
                <c:pt idx="0">
                  <c:v>0.320795</c:v>
                </c:pt>
                <c:pt idx="1">
                  <c:v>0.286358</c:v>
                </c:pt>
                <c:pt idx="2">
                  <c:v>0.123304</c:v>
                </c:pt>
                <c:pt idx="3">
                  <c:v>0.102146</c:v>
                </c:pt>
              </c:numCache>
            </c:numRef>
          </c:val>
          <c:extLst>
            <c:ext xmlns:c16="http://schemas.microsoft.com/office/drawing/2014/chart" uri="{C3380CC4-5D6E-409C-BE32-E72D297353CC}">
              <c16:uniqueId val="{00000001-34C7-469D-8599-F79A67F2D68A}"/>
            </c:ext>
          </c:extLst>
        </c:ser>
        <c:dLbls>
          <c:showLegendKey val="0"/>
          <c:showVal val="0"/>
          <c:showCatName val="0"/>
          <c:showSerName val="0"/>
          <c:showPercent val="0"/>
          <c:showBubbleSize val="0"/>
        </c:dLbls>
        <c:gapWidth val="150"/>
        <c:axId val="-2067306472"/>
        <c:axId val="-2061801800"/>
      </c:barChart>
      <c:catAx>
        <c:axId val="-2067306472"/>
        <c:scaling>
          <c:orientation val="minMax"/>
        </c:scaling>
        <c:delete val="0"/>
        <c:axPos val="b"/>
        <c:numFmt formatCode="General" sourceLinked="0"/>
        <c:majorTickMark val="out"/>
        <c:minorTickMark val="none"/>
        <c:tickLblPos val="nextTo"/>
        <c:txPr>
          <a:bodyPr/>
          <a:lstStyle/>
          <a:p>
            <a:pPr>
              <a:defRPr sz="1700">
                <a:latin typeface="Arial"/>
              </a:defRPr>
            </a:pPr>
            <a:endParaRPr lang="en-US"/>
          </a:p>
        </c:txPr>
        <c:crossAx val="-2061801800"/>
        <c:crosses val="autoZero"/>
        <c:auto val="1"/>
        <c:lblAlgn val="ctr"/>
        <c:lblOffset val="100"/>
        <c:noMultiLvlLbl val="0"/>
      </c:catAx>
      <c:valAx>
        <c:axId val="-2061801800"/>
        <c:scaling>
          <c:orientation val="minMax"/>
        </c:scaling>
        <c:delete val="0"/>
        <c:axPos val="l"/>
        <c:numFmt formatCode="General" sourceLinked="1"/>
        <c:majorTickMark val="out"/>
        <c:minorTickMark val="none"/>
        <c:tickLblPos val="nextTo"/>
        <c:txPr>
          <a:bodyPr/>
          <a:lstStyle/>
          <a:p>
            <a:pPr>
              <a:defRPr>
                <a:latin typeface=""/>
              </a:defRPr>
            </a:pPr>
            <a:endParaRPr lang="en-US"/>
          </a:p>
        </c:txPr>
        <c:crossAx val="-2067306472"/>
        <c:crosses val="autoZero"/>
        <c:crossBetween val="between"/>
        <c:majorUnit val="0.1"/>
        <c:minorUnit val="0.01"/>
      </c:valAx>
    </c:plotArea>
    <c:legend>
      <c:legendPos val="r"/>
      <c:overlay val="0"/>
      <c:txPr>
        <a:bodyPr/>
        <a:lstStyle/>
        <a:p>
          <a:pPr>
            <a:defRPr>
              <a:latin typeface="Aria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39C58C-F4AE-F34F-9E47-D480BF665CE3}" type="datetimeFigureOut">
              <a:rPr lang="en-US" smtClean="0"/>
              <a:t>3/31/2023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CE6413-C1A1-714D-9AE8-B5EE86F6D6C4}" type="slidenum">
              <a:rPr lang="en-US" smtClean="0"/>
              <a:t>‹#›</a:t>
            </a:fld>
            <a:endParaRPr lang="en-US"/>
          </a:p>
        </p:txBody>
      </p:sp>
    </p:spTree>
    <p:extLst>
      <p:ext uri="{BB962C8B-B14F-4D97-AF65-F5344CB8AC3E}">
        <p14:creationId xmlns:p14="http://schemas.microsoft.com/office/powerpoint/2010/main" val="39110174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eaLnBrk="1" hangingPunct="1">
              <a:spcBef>
                <a:spcPts val="1680"/>
              </a:spcBef>
              <a:buFont typeface="Arial"/>
              <a:buChar char="•"/>
            </a:pPr>
            <a:r>
              <a:rPr lang="en-US" sz="1200" dirty="0">
                <a:latin typeface="Arial" pitchFamily="34" charset="0"/>
                <a:cs typeface="Arial" pitchFamily="34" charset="0"/>
              </a:rPr>
              <a:t>Independent samples t-tests were used to conduct group comparisons for analysis of (1) frequency of gesture use, (2) distribution of gesture use type, and (3) distribution of IDS utterance contour use. </a:t>
            </a:r>
          </a:p>
          <a:p>
            <a:pPr marL="457200" indent="-457200" algn="just" eaLnBrk="1" hangingPunct="1">
              <a:spcBef>
                <a:spcPts val="1680"/>
              </a:spcBef>
              <a:buFont typeface="Arial"/>
              <a:buChar char="•"/>
            </a:pPr>
            <a:r>
              <a:rPr lang="en-US" sz="1200" dirty="0">
                <a:latin typeface="Arial" pitchFamily="34" charset="0"/>
                <a:cs typeface="Arial" pitchFamily="34" charset="0"/>
              </a:rPr>
              <a:t>Examples of each pitch contour code, adapted from coding scheme by </a:t>
            </a:r>
            <a:r>
              <a:rPr lang="en-US" sz="1200" dirty="0" err="1">
                <a:latin typeface="Arial" pitchFamily="34" charset="0"/>
                <a:cs typeface="Arial" pitchFamily="34" charset="0"/>
              </a:rPr>
              <a:t>Gratier</a:t>
            </a:r>
            <a:r>
              <a:rPr lang="en-US" sz="1200" dirty="0">
                <a:latin typeface="Arial" pitchFamily="34" charset="0"/>
                <a:cs typeface="Arial" pitchFamily="34" charset="0"/>
              </a:rPr>
              <a:t> and </a:t>
            </a:r>
            <a:r>
              <a:rPr lang="en-US" sz="1200" dirty="0" err="1">
                <a:latin typeface="Arial" pitchFamily="34" charset="0"/>
                <a:cs typeface="Arial" pitchFamily="34" charset="0"/>
              </a:rPr>
              <a:t>Devouche</a:t>
            </a:r>
            <a:r>
              <a:rPr lang="en-US" sz="1200" dirty="0">
                <a:latin typeface="Arial" pitchFamily="34" charset="0"/>
                <a:cs typeface="Arial" pitchFamily="34" charset="0"/>
              </a:rPr>
              <a:t> (2011). </a:t>
            </a:r>
          </a:p>
          <a:p>
            <a:pPr marL="457200" marR="0" indent="-457200" algn="just" defTabSz="457200" rtl="0" eaLnBrk="1" fontAlgn="auto" latinLnBrk="0" hangingPunct="1">
              <a:lnSpc>
                <a:spcPct val="100000"/>
              </a:lnSpc>
              <a:spcBef>
                <a:spcPts val="1680"/>
              </a:spcBef>
              <a:spcAft>
                <a:spcPts val="0"/>
              </a:spcAft>
              <a:buClrTx/>
              <a:buSzTx/>
              <a:buFont typeface="Arial"/>
              <a:buChar char="•"/>
              <a:tabLst/>
              <a:defRPr/>
            </a:pPr>
            <a:endParaRPr lang="en-US" sz="800" dirty="0">
              <a:effectLst/>
            </a:endParaRPr>
          </a:p>
          <a:p>
            <a:pPr marL="457200" marR="0" indent="-457200" algn="just" defTabSz="457200" rtl="0" eaLnBrk="1" fontAlgn="auto" latinLnBrk="0" hangingPunct="1">
              <a:lnSpc>
                <a:spcPct val="100000"/>
              </a:lnSpc>
              <a:spcBef>
                <a:spcPts val="1680"/>
              </a:spcBef>
              <a:spcAft>
                <a:spcPts val="0"/>
              </a:spcAft>
              <a:buClrTx/>
              <a:buSzTx/>
              <a:buFont typeface="Arial"/>
              <a:buChar char="•"/>
              <a:tabLst/>
              <a:defRPr/>
            </a:pPr>
            <a:r>
              <a:rPr lang="en-US" sz="800" dirty="0"/>
              <a:t>How do mothers of infants with HL and mothers of infants with NH differ in the type and frequency of (1) acoustic adjustments and (2) gesture use to support the verbal input they direct at their child? </a:t>
            </a:r>
          </a:p>
          <a:p>
            <a:pPr marL="457200" marR="0" indent="-457200" algn="just" defTabSz="457200" rtl="0" eaLnBrk="1" fontAlgn="auto" latinLnBrk="0" hangingPunct="1">
              <a:lnSpc>
                <a:spcPct val="100000"/>
              </a:lnSpc>
              <a:spcBef>
                <a:spcPts val="1680"/>
              </a:spcBef>
              <a:spcAft>
                <a:spcPts val="0"/>
              </a:spcAft>
              <a:buClrTx/>
              <a:buSzTx/>
              <a:buFont typeface="Arial"/>
              <a:buChar char="•"/>
              <a:tabLst/>
              <a:defRPr/>
            </a:pPr>
            <a:endParaRPr lang="en-US" sz="100" dirty="0"/>
          </a:p>
          <a:p>
            <a:pPr marL="457200" indent="-457200" algn="just" eaLnBrk="1" hangingPunct="1">
              <a:spcBef>
                <a:spcPts val="1680"/>
              </a:spcBef>
              <a:buFont typeface="Arial"/>
              <a:buChar char="•"/>
            </a:pPr>
            <a:endParaRPr lang="en-US" sz="1200" dirty="0">
              <a:latin typeface="Arial" pitchFamily="34" charset="0"/>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7CE6413-C1A1-714D-9AE8-B5EE86F6D6C4}" type="slidenum">
              <a:rPr lang="en-US" smtClean="0"/>
              <a:t>1</a:t>
            </a:fld>
            <a:endParaRPr lang="en-US"/>
          </a:p>
        </p:txBody>
      </p:sp>
    </p:spTree>
    <p:extLst>
      <p:ext uri="{BB962C8B-B14F-4D97-AF65-F5344CB8AC3E}">
        <p14:creationId xmlns:p14="http://schemas.microsoft.com/office/powerpoint/2010/main" val="1390906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a:t>Click to edit Master title style</a:t>
            </a:r>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323822-E244-B044-881F-B034F725A933}" type="datetimeFigureOut">
              <a:rPr lang="en-US" smtClean="0"/>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34EC6-9D19-8440-887B-94F7671DF9D9}" type="slidenum">
              <a:rPr lang="en-US" smtClean="0"/>
              <a:t>‹#›</a:t>
            </a:fld>
            <a:endParaRPr lang="en-US"/>
          </a:p>
        </p:txBody>
      </p:sp>
    </p:spTree>
    <p:extLst>
      <p:ext uri="{BB962C8B-B14F-4D97-AF65-F5344CB8AC3E}">
        <p14:creationId xmlns:p14="http://schemas.microsoft.com/office/powerpoint/2010/main" val="1800970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323822-E244-B044-881F-B034F725A933}" type="datetimeFigureOut">
              <a:rPr lang="en-US" smtClean="0"/>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34EC6-9D19-8440-887B-94F7671DF9D9}" type="slidenum">
              <a:rPr lang="en-US" smtClean="0"/>
              <a:t>‹#›</a:t>
            </a:fld>
            <a:endParaRPr lang="en-US"/>
          </a:p>
        </p:txBody>
      </p:sp>
    </p:spTree>
    <p:extLst>
      <p:ext uri="{BB962C8B-B14F-4D97-AF65-F5344CB8AC3E}">
        <p14:creationId xmlns:p14="http://schemas.microsoft.com/office/powerpoint/2010/main" val="3727700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318265"/>
            <a:ext cx="9875520" cy="280873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4560" y="1318265"/>
            <a:ext cx="28895040" cy="280873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323822-E244-B044-881F-B034F725A933}" type="datetimeFigureOut">
              <a:rPr lang="en-US" smtClean="0"/>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34EC6-9D19-8440-887B-94F7671DF9D9}" type="slidenum">
              <a:rPr lang="en-US" smtClean="0"/>
              <a:t>‹#›</a:t>
            </a:fld>
            <a:endParaRPr lang="en-US"/>
          </a:p>
        </p:txBody>
      </p:sp>
    </p:spTree>
    <p:extLst>
      <p:ext uri="{BB962C8B-B14F-4D97-AF65-F5344CB8AC3E}">
        <p14:creationId xmlns:p14="http://schemas.microsoft.com/office/powerpoint/2010/main" val="90393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323822-E244-B044-881F-B034F725A933}" type="datetimeFigureOut">
              <a:rPr lang="en-US" smtClean="0"/>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34EC6-9D19-8440-887B-94F7671DF9D9}" type="slidenum">
              <a:rPr lang="en-US" smtClean="0"/>
              <a:t>‹#›</a:t>
            </a:fld>
            <a:endParaRPr lang="en-US"/>
          </a:p>
        </p:txBody>
      </p:sp>
    </p:spTree>
    <p:extLst>
      <p:ext uri="{BB962C8B-B14F-4D97-AF65-F5344CB8AC3E}">
        <p14:creationId xmlns:p14="http://schemas.microsoft.com/office/powerpoint/2010/main" val="12395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a:t>Click to edit Master title style</a:t>
            </a:r>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323822-E244-B044-881F-B034F725A933}" type="datetimeFigureOut">
              <a:rPr lang="en-US" smtClean="0"/>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34EC6-9D19-8440-887B-94F7671DF9D9}" type="slidenum">
              <a:rPr lang="en-US" smtClean="0"/>
              <a:t>‹#›</a:t>
            </a:fld>
            <a:endParaRPr lang="en-US"/>
          </a:p>
        </p:txBody>
      </p:sp>
    </p:spTree>
    <p:extLst>
      <p:ext uri="{BB962C8B-B14F-4D97-AF65-F5344CB8AC3E}">
        <p14:creationId xmlns:p14="http://schemas.microsoft.com/office/powerpoint/2010/main" val="3085661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945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3113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323822-E244-B044-881F-B034F725A933}" type="datetimeFigureOut">
              <a:rPr lang="en-US" smtClean="0"/>
              <a:t>3/31/2023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34EC6-9D19-8440-887B-94F7671DF9D9}" type="slidenum">
              <a:rPr lang="en-US" smtClean="0"/>
              <a:t>‹#›</a:t>
            </a:fld>
            <a:endParaRPr lang="en-US"/>
          </a:p>
        </p:txBody>
      </p:sp>
    </p:spTree>
    <p:extLst>
      <p:ext uri="{BB962C8B-B14F-4D97-AF65-F5344CB8AC3E}">
        <p14:creationId xmlns:p14="http://schemas.microsoft.com/office/powerpoint/2010/main" val="4151886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323822-E244-B044-881F-B034F725A933}" type="datetimeFigureOut">
              <a:rPr lang="en-US" smtClean="0"/>
              <a:t>3/31/2023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34EC6-9D19-8440-887B-94F7671DF9D9}" type="slidenum">
              <a:rPr lang="en-US" smtClean="0"/>
              <a:t>‹#›</a:t>
            </a:fld>
            <a:endParaRPr lang="en-US"/>
          </a:p>
        </p:txBody>
      </p:sp>
    </p:spTree>
    <p:extLst>
      <p:ext uri="{BB962C8B-B14F-4D97-AF65-F5344CB8AC3E}">
        <p14:creationId xmlns:p14="http://schemas.microsoft.com/office/powerpoint/2010/main" val="1174328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323822-E244-B044-881F-B034F725A933}" type="datetimeFigureOut">
              <a:rPr lang="en-US" smtClean="0"/>
              <a:t>3/31/2023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34EC6-9D19-8440-887B-94F7671DF9D9}" type="slidenum">
              <a:rPr lang="en-US" smtClean="0"/>
              <a:t>‹#›</a:t>
            </a:fld>
            <a:endParaRPr lang="en-US"/>
          </a:p>
        </p:txBody>
      </p:sp>
    </p:spTree>
    <p:extLst>
      <p:ext uri="{BB962C8B-B14F-4D97-AF65-F5344CB8AC3E}">
        <p14:creationId xmlns:p14="http://schemas.microsoft.com/office/powerpoint/2010/main" val="587461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323822-E244-B044-881F-B034F725A933}" type="datetimeFigureOut">
              <a:rPr lang="en-US" smtClean="0"/>
              <a:t>3/31/2023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34EC6-9D19-8440-887B-94F7671DF9D9}" type="slidenum">
              <a:rPr lang="en-US" smtClean="0"/>
              <a:t>‹#›</a:t>
            </a:fld>
            <a:endParaRPr lang="en-US"/>
          </a:p>
        </p:txBody>
      </p:sp>
    </p:spTree>
    <p:extLst>
      <p:ext uri="{BB962C8B-B14F-4D97-AF65-F5344CB8AC3E}">
        <p14:creationId xmlns:p14="http://schemas.microsoft.com/office/powerpoint/2010/main" val="857159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a:t>Click to edit Master title style</a:t>
            </a:r>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3F323822-E244-B044-881F-B034F725A933}" type="datetimeFigureOut">
              <a:rPr lang="en-US" smtClean="0"/>
              <a:t>3/31/2023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34EC6-9D19-8440-887B-94F7671DF9D9}" type="slidenum">
              <a:rPr lang="en-US" smtClean="0"/>
              <a:t>‹#›</a:t>
            </a:fld>
            <a:endParaRPr lang="en-US"/>
          </a:p>
        </p:txBody>
      </p:sp>
    </p:spTree>
    <p:extLst>
      <p:ext uri="{BB962C8B-B14F-4D97-AF65-F5344CB8AC3E}">
        <p14:creationId xmlns:p14="http://schemas.microsoft.com/office/powerpoint/2010/main" val="3349227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a:t>Click to edit Master title style</a:t>
            </a:r>
          </a:p>
        </p:txBody>
      </p:sp>
      <p:sp>
        <p:nvSpPr>
          <p:cNvPr id="3" name="Picture Placeholder 2"/>
          <p:cNvSpPr>
            <a:spLocks noGrp="1"/>
          </p:cNvSpPr>
          <p:nvPr>
            <p:ph type="pic" idx="1"/>
          </p:nvPr>
        </p:nvSpPr>
        <p:spPr>
          <a:xfrm>
            <a:off x="8602982"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3F323822-E244-B044-881F-B034F725A933}" type="datetimeFigureOut">
              <a:rPr lang="en-US" smtClean="0"/>
              <a:t>3/31/2023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34EC6-9D19-8440-887B-94F7671DF9D9}" type="slidenum">
              <a:rPr lang="en-US" smtClean="0"/>
              <a:t>‹#›</a:t>
            </a:fld>
            <a:endParaRPr lang="en-US"/>
          </a:p>
        </p:txBody>
      </p:sp>
    </p:spTree>
    <p:extLst>
      <p:ext uri="{BB962C8B-B14F-4D97-AF65-F5344CB8AC3E}">
        <p14:creationId xmlns:p14="http://schemas.microsoft.com/office/powerpoint/2010/main" val="1399194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a:t>Click to edit Master title style</a:t>
            </a:r>
          </a:p>
        </p:txBody>
      </p:sp>
      <p:sp>
        <p:nvSpPr>
          <p:cNvPr id="3" name="Text Placeholder 2"/>
          <p:cNvSpPr>
            <a:spLocks noGrp="1"/>
          </p:cNvSpPr>
          <p:nvPr>
            <p:ph type="body" idx="1"/>
          </p:nvPr>
        </p:nvSpPr>
        <p:spPr>
          <a:xfrm>
            <a:off x="2194560" y="7680963"/>
            <a:ext cx="39502080" cy="21724622"/>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3F323822-E244-B044-881F-B034F725A933}" type="datetimeFigureOut">
              <a:rPr lang="en-US" smtClean="0"/>
              <a:t>3/31/2023</a:t>
            </a:fld>
            <a:endParaRPr lang="en-US"/>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BF234EC6-9D19-8440-887B-94F7671DF9D9}" type="slidenum">
              <a:rPr lang="en-US" smtClean="0"/>
              <a:t>‹#›</a:t>
            </a:fld>
            <a:endParaRPr lang="en-US"/>
          </a:p>
        </p:txBody>
      </p:sp>
    </p:spTree>
    <p:extLst>
      <p:ext uri="{BB962C8B-B14F-4D97-AF65-F5344CB8AC3E}">
        <p14:creationId xmlns:p14="http://schemas.microsoft.com/office/powerpoint/2010/main" val="1009362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hart" Target="../charts/chart2.xml"/><Relationship Id="rId11" Type="http://schemas.microsoft.com/office/2007/relationships/hdphoto" Target="../media/hdphoto1.wdp"/><Relationship Id="rId5" Type="http://schemas.openxmlformats.org/officeDocument/2006/relationships/chart" Target="../charts/chart1.xml"/><Relationship Id="rId10" Type="http://schemas.openxmlformats.org/officeDocument/2006/relationships/image" Target="../media/image6.jpeg"/><Relationship Id="rId4" Type="http://schemas.openxmlformats.org/officeDocument/2006/relationships/image" Target="../media/image2.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649634" y="9535487"/>
            <a:ext cx="184666" cy="1415772"/>
          </a:xfrm>
          <a:prstGeom prst="rect">
            <a:avLst/>
          </a:prstGeom>
          <a:noFill/>
        </p:spPr>
        <p:txBody>
          <a:bodyPr wrap="none" rtlCol="0">
            <a:spAutoFit/>
          </a:bodyPr>
          <a:lstStyle/>
          <a:p>
            <a:pPr algn="ctr"/>
            <a:endParaRPr lang="en-US" dirty="0"/>
          </a:p>
        </p:txBody>
      </p:sp>
      <p:sp>
        <p:nvSpPr>
          <p:cNvPr id="9" name="Rectangle 8"/>
          <p:cNvSpPr/>
          <p:nvPr/>
        </p:nvSpPr>
        <p:spPr>
          <a:xfrm>
            <a:off x="0" y="17601"/>
            <a:ext cx="43891200" cy="3647731"/>
          </a:xfrm>
          <a:prstGeom prst="rect">
            <a:avLst/>
          </a:prstGeom>
          <a:solidFill>
            <a:schemeClr val="accent4">
              <a:lumMod val="40000"/>
              <a:lumOff val="60000"/>
            </a:schemeClr>
          </a:solidFill>
          <a:ln w="104775" cmpd="sng">
            <a:solidFill>
              <a:schemeClr val="accent4">
                <a:lumMod val="75000"/>
              </a:schemeClr>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2700">
                <a:solidFill>
                  <a:schemeClr val="accent4">
                    <a:lumMod val="7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9790" y="407663"/>
            <a:ext cx="4748782" cy="2842776"/>
          </a:xfrm>
          <a:prstGeom prst="rect">
            <a:avLst/>
          </a:prstGeom>
        </p:spPr>
      </p:pic>
      <p:sp>
        <p:nvSpPr>
          <p:cNvPr id="14" name="Rectangle 7"/>
          <p:cNvSpPr>
            <a:spLocks noChangeArrowheads="1"/>
          </p:cNvSpPr>
          <p:nvPr/>
        </p:nvSpPr>
        <p:spPr bwMode="auto">
          <a:xfrm>
            <a:off x="0" y="3762060"/>
            <a:ext cx="438912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200" dirty="0">
                <a:latin typeface="Arial"/>
                <a:cs typeface="Arial"/>
              </a:rPr>
              <a:t>Early Intervention Research Group, Department of Communication Sciences and Disorders, Northwestern University, Evanston, IL</a:t>
            </a:r>
          </a:p>
        </p:txBody>
      </p:sp>
      <p:grpSp>
        <p:nvGrpSpPr>
          <p:cNvPr id="28" name="Group 27"/>
          <p:cNvGrpSpPr/>
          <p:nvPr/>
        </p:nvGrpSpPr>
        <p:grpSpPr>
          <a:xfrm>
            <a:off x="912202" y="4642136"/>
            <a:ext cx="10871972" cy="10207466"/>
            <a:chOff x="875165" y="4759818"/>
            <a:chExt cx="10799666" cy="10207466"/>
          </a:xfrm>
        </p:grpSpPr>
        <p:sp>
          <p:nvSpPr>
            <p:cNvPr id="15" name="Text Box 11"/>
            <p:cNvSpPr txBox="1">
              <a:spLocks noChangeArrowheads="1"/>
            </p:cNvSpPr>
            <p:nvPr/>
          </p:nvSpPr>
          <p:spPr bwMode="auto">
            <a:xfrm>
              <a:off x="875165" y="5529257"/>
              <a:ext cx="10799648" cy="9438027"/>
            </a:xfrm>
            <a:prstGeom prst="rect">
              <a:avLst/>
            </a:prstGeom>
            <a:ln w="50800">
              <a:headEnd/>
              <a:tailEnd/>
            </a:ln>
            <a:extLst>
              <a:ext uri="{909E8E84-426E-40dd-AFC4-6F175D3DCCD1}">
                <a14:hiddenFill xmlns:a14="http://schemas.microsoft.com/office/drawing/2010/main" xmlns="">
                  <a:solidFill>
                    <a:srgbClr val="FFFFFF"/>
                  </a:solidFill>
                </a14:hiddenFill>
              </a:ext>
            </a:extLst>
          </p:spPr>
          <p:style>
            <a:lnRef idx="2">
              <a:schemeClr val="accent4"/>
            </a:lnRef>
            <a:fillRef idx="1">
              <a:schemeClr val="lt1"/>
            </a:fillRef>
            <a:effectRef idx="0">
              <a:schemeClr val="accent4"/>
            </a:effectRef>
            <a:fontRef idx="minor">
              <a:schemeClr val="dk1"/>
            </a:fontRef>
          </p:style>
          <p:txBody>
            <a:bodyPr lIns="274320" tIns="228600" rIns="274320" bIns="228600"/>
            <a:lstStyle>
              <a:lvl1pPr eaLnBrk="0" hangingPunct="0">
                <a:tabLst>
                  <a:tab pos="508000" algn="l"/>
                </a:tabLst>
                <a:defRPr sz="3200">
                  <a:solidFill>
                    <a:schemeClr val="tx1"/>
                  </a:solidFill>
                  <a:latin typeface="Helvetica" charset="0"/>
                  <a:ea typeface="ＭＳ Ｐゴシック" charset="0"/>
                  <a:cs typeface="ＭＳ Ｐゴシック" charset="0"/>
                </a:defRPr>
              </a:lvl1pPr>
              <a:lvl2pPr marL="742950" indent="-285750" eaLnBrk="0" hangingPunct="0">
                <a:tabLst>
                  <a:tab pos="508000" algn="l"/>
                </a:tabLst>
                <a:defRPr sz="3200">
                  <a:solidFill>
                    <a:schemeClr val="tx1"/>
                  </a:solidFill>
                  <a:latin typeface="Helvetica" charset="0"/>
                  <a:ea typeface="ＭＳ Ｐゴシック" charset="0"/>
                </a:defRPr>
              </a:lvl2pPr>
              <a:lvl3pPr marL="1143000" indent="-228600" eaLnBrk="0" hangingPunct="0">
                <a:tabLst>
                  <a:tab pos="508000" algn="l"/>
                </a:tabLst>
                <a:defRPr sz="3200">
                  <a:solidFill>
                    <a:schemeClr val="tx1"/>
                  </a:solidFill>
                  <a:latin typeface="Helvetica" charset="0"/>
                  <a:ea typeface="ＭＳ Ｐゴシック" charset="0"/>
                </a:defRPr>
              </a:lvl3pPr>
              <a:lvl4pPr marL="1600200" indent="-228600" eaLnBrk="0" hangingPunct="0">
                <a:tabLst>
                  <a:tab pos="508000" algn="l"/>
                </a:tabLst>
                <a:defRPr sz="3200">
                  <a:solidFill>
                    <a:schemeClr val="tx1"/>
                  </a:solidFill>
                  <a:latin typeface="Helvetica" charset="0"/>
                  <a:ea typeface="ＭＳ Ｐゴシック" charset="0"/>
                </a:defRPr>
              </a:lvl4pPr>
              <a:lvl5pPr marL="2057400" indent="-228600" eaLnBrk="0" hangingPunct="0">
                <a:tabLst>
                  <a:tab pos="508000" algn="l"/>
                </a:tabLst>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9pPr>
            </a:lstStyle>
            <a:p>
              <a:pPr marL="571500" indent="-571500">
                <a:buFont typeface="Arial"/>
                <a:buChar char="•"/>
              </a:pPr>
              <a:r>
                <a:rPr lang="en-US" sz="3100" dirty="0"/>
                <a:t>Parents’ child-directed verbal input contains acoustic</a:t>
              </a:r>
              <a:r>
                <a:rPr lang="en-US" sz="3100" baseline="30000" dirty="0"/>
                <a:t>[1]</a:t>
              </a:r>
              <a:r>
                <a:rPr lang="en-US" sz="3100" dirty="0"/>
                <a:t> and gestural</a:t>
              </a:r>
              <a:r>
                <a:rPr lang="en-US" sz="3100" baseline="30000" dirty="0"/>
                <a:t>[2]</a:t>
              </a:r>
              <a:r>
                <a:rPr lang="en-US" sz="3100" dirty="0"/>
                <a:t> features that emphasize semantic, syntactic, phonological, and emotional aspects of verbal content, supporting language learning.</a:t>
              </a:r>
              <a:r>
                <a:rPr lang="en-US" sz="3100" baseline="30000" dirty="0"/>
                <a:t>[3,4]</a:t>
              </a:r>
            </a:p>
            <a:p>
              <a:pPr marL="571500" indent="-571500">
                <a:buFont typeface="Arial"/>
                <a:buChar char="•"/>
              </a:pPr>
              <a:endParaRPr lang="en-US" sz="2000" dirty="0"/>
            </a:p>
            <a:p>
              <a:pPr marL="571500" indent="-571500">
                <a:buFont typeface="Arial"/>
                <a:buChar char="•"/>
              </a:pPr>
              <a:r>
                <a:rPr lang="en-US" sz="3100" dirty="0"/>
                <a:t>Mothers of infants with hearing loss (HL) do not reduce overall use of these highlighting strategies despite their child’s low responsivity to adult communication.</a:t>
              </a:r>
              <a:r>
                <a:rPr lang="en-US" sz="3100" baseline="30000" dirty="0"/>
                <a:t>[5,6]</a:t>
              </a:r>
              <a:endParaRPr lang="en-US" sz="3100" dirty="0"/>
            </a:p>
            <a:p>
              <a:endParaRPr lang="en-US" sz="2000" b="1" dirty="0"/>
            </a:p>
            <a:p>
              <a:pPr marL="571500" indent="-571500">
                <a:buFont typeface="Arial"/>
                <a:buChar char="•"/>
              </a:pPr>
              <a:r>
                <a:rPr lang="en-US" sz="3100" dirty="0"/>
                <a:t>Relative to mothers of children with normal hearing (NH), mothers of children with HL may employ different types of highlighting strategies during interactions with their child, including increased use of </a:t>
              </a:r>
              <a:r>
                <a:rPr lang="en-US" sz="3100" i="1" dirty="0"/>
                <a:t>deictic gestures </a:t>
              </a:r>
              <a:r>
                <a:rPr lang="en-US" sz="3100" dirty="0"/>
                <a:t>and simple </a:t>
              </a:r>
              <a:r>
                <a:rPr lang="en-US" sz="3100" i="1" dirty="0"/>
                <a:t>pitch manipulations.</a:t>
              </a:r>
            </a:p>
            <a:p>
              <a:pPr marL="571500" indent="-571500">
                <a:buFont typeface="Arial"/>
                <a:buChar char="•"/>
              </a:pPr>
              <a:endParaRPr lang="en-US" sz="2000" u="sng" dirty="0"/>
            </a:p>
            <a:p>
              <a:r>
                <a:rPr lang="en-US" sz="3100" b="1" dirty="0"/>
                <a:t>Study Aims</a:t>
              </a:r>
            </a:p>
            <a:p>
              <a:pPr marL="571500" indent="-571500">
                <a:buFont typeface="Arial"/>
                <a:buChar char="•"/>
              </a:pPr>
              <a:r>
                <a:rPr lang="en-US" sz="3100" dirty="0"/>
                <a:t>To characterize nuanced differences between the use of acoustic and gestural highlighting by mothers of infants who have HL and NH.</a:t>
              </a:r>
            </a:p>
          </p:txBody>
        </p:sp>
        <p:sp>
          <p:nvSpPr>
            <p:cNvPr id="17" name="TextBox 16"/>
            <p:cNvSpPr txBox="1"/>
            <p:nvPr/>
          </p:nvSpPr>
          <p:spPr>
            <a:xfrm>
              <a:off x="875183" y="4759818"/>
              <a:ext cx="10799648" cy="769441"/>
            </a:xfrm>
            <a:prstGeom prst="rect">
              <a:avLst/>
            </a:prstGeom>
            <a:solidFill>
              <a:schemeClr val="accent4">
                <a:lumMod val="40000"/>
                <a:lumOff val="60000"/>
              </a:schemeClr>
            </a:solidFill>
            <a:ln w="5080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4400" b="1" dirty="0">
                  <a:solidFill>
                    <a:schemeClr val="tx1"/>
                  </a:solidFill>
                  <a:latin typeface="Arial" panose="020B0604020202020204" pitchFamily="34" charset="0"/>
                  <a:cs typeface="Arial" panose="020B0604020202020204" pitchFamily="34" charset="0"/>
                </a:rPr>
                <a:t>Background</a:t>
              </a:r>
            </a:p>
          </p:txBody>
        </p:sp>
      </p:grpSp>
      <p:grpSp>
        <p:nvGrpSpPr>
          <p:cNvPr id="26" name="Group 25"/>
          <p:cNvGrpSpPr/>
          <p:nvPr/>
        </p:nvGrpSpPr>
        <p:grpSpPr>
          <a:xfrm>
            <a:off x="912219" y="15454175"/>
            <a:ext cx="10871963" cy="17171441"/>
            <a:chOff x="974418" y="15467636"/>
            <a:chExt cx="10700394" cy="14339857"/>
          </a:xfrm>
        </p:grpSpPr>
        <p:sp>
          <p:nvSpPr>
            <p:cNvPr id="16" name="Text Box 179"/>
            <p:cNvSpPr txBox="1">
              <a:spLocks noChangeArrowheads="1"/>
            </p:cNvSpPr>
            <p:nvPr/>
          </p:nvSpPr>
          <p:spPr bwMode="auto">
            <a:xfrm>
              <a:off x="974418" y="16177416"/>
              <a:ext cx="10700394" cy="13630077"/>
            </a:xfrm>
            <a:prstGeom prst="rect">
              <a:avLst/>
            </a:prstGeom>
            <a:noFill/>
            <a:ln w="50800">
              <a:solidFill>
                <a:schemeClr val="accent4"/>
              </a:solidFill>
              <a:miter lim="800000"/>
              <a:headEnd/>
              <a:tailEnd/>
            </a:ln>
            <a:extLst>
              <a:ext uri="{909E8E84-426E-40dd-AFC4-6F175D3DCCD1}">
                <a14:hiddenFill xmlns:a14="http://schemas.microsoft.com/office/drawing/2010/main" xmlns="">
                  <a:solidFill>
                    <a:srgbClr val="FFFFFF"/>
                  </a:solidFill>
                </a14:hiddenFill>
              </a:ext>
            </a:extLst>
          </p:spPr>
          <p:txBody>
            <a:bodyPr lIns="274320" tIns="137160" rIns="274320" bIns="137160"/>
            <a:lstStyle>
              <a:lvl1pPr eaLnBrk="0" hangingPunct="0">
                <a:tabLst>
                  <a:tab pos="508000" algn="l"/>
                </a:tabLst>
                <a:defRPr sz="3200">
                  <a:solidFill>
                    <a:schemeClr val="tx1"/>
                  </a:solidFill>
                  <a:latin typeface="Helvetica" charset="0"/>
                  <a:ea typeface="ＭＳ Ｐゴシック" charset="0"/>
                  <a:cs typeface="ＭＳ Ｐゴシック" charset="0"/>
                </a:defRPr>
              </a:lvl1pPr>
              <a:lvl2pPr marL="742950" indent="-285750" eaLnBrk="0" hangingPunct="0">
                <a:tabLst>
                  <a:tab pos="508000" algn="l"/>
                </a:tabLst>
                <a:defRPr sz="3200">
                  <a:solidFill>
                    <a:schemeClr val="tx1"/>
                  </a:solidFill>
                  <a:latin typeface="Helvetica" charset="0"/>
                  <a:ea typeface="ＭＳ Ｐゴシック" charset="0"/>
                </a:defRPr>
              </a:lvl2pPr>
              <a:lvl3pPr marL="1143000" indent="-228600" eaLnBrk="0" hangingPunct="0">
                <a:tabLst>
                  <a:tab pos="508000" algn="l"/>
                </a:tabLst>
                <a:defRPr sz="3200">
                  <a:solidFill>
                    <a:schemeClr val="tx1"/>
                  </a:solidFill>
                  <a:latin typeface="Helvetica" charset="0"/>
                  <a:ea typeface="ＭＳ Ｐゴシック" charset="0"/>
                </a:defRPr>
              </a:lvl3pPr>
              <a:lvl4pPr marL="1600200" indent="-228600" eaLnBrk="0" hangingPunct="0">
                <a:tabLst>
                  <a:tab pos="508000" algn="l"/>
                </a:tabLst>
                <a:defRPr sz="3200">
                  <a:solidFill>
                    <a:schemeClr val="tx1"/>
                  </a:solidFill>
                  <a:latin typeface="Helvetica" charset="0"/>
                  <a:ea typeface="ＭＳ Ｐゴシック" charset="0"/>
                </a:defRPr>
              </a:lvl4pPr>
              <a:lvl5pPr marL="2057400" indent="-228600" eaLnBrk="0" hangingPunct="0">
                <a:tabLst>
                  <a:tab pos="508000" algn="l"/>
                </a:tabLst>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9pPr>
            </a:lstStyle>
            <a:p>
              <a:pPr eaLnBrk="1" hangingPunct="1">
                <a:spcBef>
                  <a:spcPts val="0"/>
                </a:spcBef>
              </a:pPr>
              <a:r>
                <a:rPr lang="en-US" sz="3600" b="1" dirty="0">
                  <a:latin typeface="Arial" panose="020B0604020202020204" pitchFamily="34" charset="0"/>
                  <a:ea typeface="Arial" charset="0"/>
                  <a:cs typeface="Arial" panose="020B0604020202020204" pitchFamily="34" charset="0"/>
                </a:rPr>
                <a:t>Participants</a:t>
              </a:r>
            </a:p>
            <a:p>
              <a:pPr marL="457200" indent="-457200" eaLnBrk="1" hangingPunct="1">
                <a:buFont typeface="Arial"/>
                <a:buChar char="•"/>
              </a:pPr>
              <a:r>
                <a:rPr lang="en-US" sz="3000" dirty="0">
                  <a:latin typeface="Arial" panose="020B0604020202020204" pitchFamily="34" charset="0"/>
                  <a:ea typeface="Arial" charset="0"/>
                  <a:cs typeface="Arial" panose="020B0604020202020204" pitchFamily="34" charset="0"/>
                </a:rPr>
                <a:t>19 normal hearing mothers and their 11-17 month old toddlers with congenital bilateral hearing </a:t>
              </a:r>
              <a:r>
                <a:rPr lang="en-US" sz="3000" dirty="0">
                  <a:solidFill>
                    <a:srgbClr val="000000"/>
                  </a:solidFill>
                  <a:latin typeface="Arial" panose="020B0604020202020204" pitchFamily="34" charset="0"/>
                  <a:ea typeface="Arial" charset="0"/>
                  <a:cs typeface="Arial" panose="020B0604020202020204" pitchFamily="34" charset="0"/>
                </a:rPr>
                <a:t>loss prior to cochlear implantation </a:t>
              </a:r>
              <a:r>
                <a:rPr lang="en-US" sz="3000" dirty="0">
                  <a:latin typeface="Arial" panose="020B0604020202020204" pitchFamily="34" charset="0"/>
                  <a:ea typeface="Arial" charset="0"/>
                  <a:cs typeface="Arial" panose="020B0604020202020204" pitchFamily="34" charset="0"/>
                </a:rPr>
                <a:t>(n = 10) or normal hearing (n = 9).</a:t>
              </a:r>
            </a:p>
            <a:p>
              <a:pPr marL="457200" indent="-457200" eaLnBrk="1" hangingPunct="1">
                <a:buFont typeface="Arial"/>
                <a:buChar char="•"/>
              </a:pPr>
              <a:endParaRPr lang="en-US" sz="1500" dirty="0">
                <a:latin typeface="Arial" panose="020B0604020202020204" pitchFamily="34" charset="0"/>
                <a:ea typeface="Arial" charset="0"/>
                <a:cs typeface="Arial" panose="020B0604020202020204" pitchFamily="34" charset="0"/>
              </a:endParaRPr>
            </a:p>
            <a:p>
              <a:pPr eaLnBrk="1" hangingPunct="1"/>
              <a:endParaRPr lang="en-US" sz="3000" dirty="0">
                <a:latin typeface="Arial" panose="020B0604020202020204" pitchFamily="34" charset="0"/>
                <a:ea typeface="Arial" charset="0"/>
                <a:cs typeface="Arial" panose="020B0604020202020204" pitchFamily="34" charset="0"/>
              </a:endParaRPr>
            </a:p>
            <a:p>
              <a:pPr eaLnBrk="1" hangingPunct="1">
                <a:spcBef>
                  <a:spcPts val="0"/>
                </a:spcBef>
              </a:pPr>
              <a:endParaRPr lang="en-US" sz="3600" b="1" dirty="0">
                <a:latin typeface="Arial" panose="020B0604020202020204" pitchFamily="34" charset="0"/>
                <a:ea typeface="Arial" charset="0"/>
                <a:cs typeface="Arial" panose="020B0604020202020204" pitchFamily="34" charset="0"/>
              </a:endParaRPr>
            </a:p>
            <a:p>
              <a:pPr eaLnBrk="1" hangingPunct="1">
                <a:spcBef>
                  <a:spcPts val="0"/>
                </a:spcBef>
              </a:pPr>
              <a:endParaRPr lang="en-US" sz="3600" b="1" dirty="0">
                <a:latin typeface="Arial" panose="020B0604020202020204" pitchFamily="34" charset="0"/>
                <a:ea typeface="Arial" charset="0"/>
                <a:cs typeface="Arial" panose="020B0604020202020204" pitchFamily="34" charset="0"/>
              </a:endParaRPr>
            </a:p>
            <a:p>
              <a:pPr eaLnBrk="1" hangingPunct="1"/>
              <a:endParaRPr lang="en-US" sz="3600" b="1" dirty="0">
                <a:latin typeface="Arial" panose="020B0604020202020204" pitchFamily="34" charset="0"/>
                <a:ea typeface="Arial" charset="0"/>
                <a:cs typeface="Arial" panose="020B0604020202020204" pitchFamily="34" charset="0"/>
              </a:endParaRPr>
            </a:p>
            <a:p>
              <a:pPr eaLnBrk="1" hangingPunct="1"/>
              <a:endParaRPr lang="en-US" sz="3600" b="1" dirty="0">
                <a:latin typeface="Arial" panose="020B0604020202020204" pitchFamily="34" charset="0"/>
                <a:ea typeface="Arial" charset="0"/>
                <a:cs typeface="Arial" panose="020B0604020202020204" pitchFamily="34" charset="0"/>
              </a:endParaRPr>
            </a:p>
            <a:p>
              <a:pPr eaLnBrk="1" hangingPunct="1"/>
              <a:endParaRPr lang="en-US" sz="1800" b="1" dirty="0">
                <a:latin typeface="Arial" panose="020B0604020202020204" pitchFamily="34" charset="0"/>
                <a:ea typeface="Arial" charset="0"/>
                <a:cs typeface="Arial" panose="020B0604020202020204" pitchFamily="34" charset="0"/>
              </a:endParaRPr>
            </a:p>
            <a:p>
              <a:pPr eaLnBrk="1" hangingPunct="1"/>
              <a:endParaRPr lang="en-US" sz="3600" b="1" dirty="0">
                <a:latin typeface="Arial" panose="020B0604020202020204" pitchFamily="34" charset="0"/>
                <a:ea typeface="Arial" charset="0"/>
                <a:cs typeface="Arial" panose="020B0604020202020204" pitchFamily="34" charset="0"/>
              </a:endParaRPr>
            </a:p>
            <a:p>
              <a:pPr eaLnBrk="1" hangingPunct="1"/>
              <a:endParaRPr lang="en-US" sz="3600" b="1" dirty="0">
                <a:latin typeface="Arial" panose="020B0604020202020204" pitchFamily="34" charset="0"/>
                <a:ea typeface="Arial" charset="0"/>
                <a:cs typeface="Arial" panose="020B0604020202020204" pitchFamily="34" charset="0"/>
              </a:endParaRPr>
            </a:p>
            <a:p>
              <a:pPr eaLnBrk="1" hangingPunct="1"/>
              <a:endParaRPr lang="en-US" sz="3600" b="1" dirty="0">
                <a:latin typeface="Arial" panose="020B0604020202020204" pitchFamily="34" charset="0"/>
                <a:ea typeface="Arial" charset="0"/>
                <a:cs typeface="Arial" panose="020B0604020202020204" pitchFamily="34" charset="0"/>
              </a:endParaRPr>
            </a:p>
            <a:p>
              <a:pPr eaLnBrk="1" hangingPunct="1"/>
              <a:endParaRPr lang="en-US" sz="3600" b="1" dirty="0">
                <a:latin typeface="Arial" panose="020B0604020202020204" pitchFamily="34" charset="0"/>
                <a:ea typeface="Arial" charset="0"/>
                <a:cs typeface="Arial" panose="020B0604020202020204" pitchFamily="34" charset="0"/>
              </a:endParaRPr>
            </a:p>
            <a:p>
              <a:pPr eaLnBrk="1" hangingPunct="1"/>
              <a:endParaRPr lang="en-US" sz="3600" b="1" dirty="0">
                <a:latin typeface="Arial" panose="020B0604020202020204" pitchFamily="34" charset="0"/>
                <a:ea typeface="Arial" charset="0"/>
                <a:cs typeface="Arial" panose="020B0604020202020204" pitchFamily="34" charset="0"/>
              </a:endParaRPr>
            </a:p>
            <a:p>
              <a:pPr eaLnBrk="1" hangingPunct="1"/>
              <a:endParaRPr lang="en-US" sz="1500" b="1" dirty="0">
                <a:latin typeface="Arial" panose="020B0604020202020204" pitchFamily="34" charset="0"/>
                <a:ea typeface="Arial" charset="0"/>
                <a:cs typeface="Arial" panose="020B0604020202020204" pitchFamily="34" charset="0"/>
              </a:endParaRPr>
            </a:p>
            <a:p>
              <a:pPr eaLnBrk="1" hangingPunct="1"/>
              <a:endParaRPr lang="en-US" sz="2000" b="1" dirty="0">
                <a:latin typeface="Arial" panose="020B0604020202020204" pitchFamily="34" charset="0"/>
                <a:ea typeface="Arial" charset="0"/>
                <a:cs typeface="Arial" panose="020B0604020202020204" pitchFamily="34" charset="0"/>
              </a:endParaRPr>
            </a:p>
            <a:p>
              <a:pPr eaLnBrk="1" hangingPunct="1"/>
              <a:r>
                <a:rPr lang="en-US" sz="3600" b="1" dirty="0">
                  <a:latin typeface="Arial" panose="020B0604020202020204" pitchFamily="34" charset="0"/>
                  <a:ea typeface="Arial" charset="0"/>
                  <a:cs typeface="Arial" panose="020B0604020202020204" pitchFamily="34" charset="0"/>
                </a:rPr>
                <a:t>Procedures</a:t>
              </a:r>
            </a:p>
            <a:p>
              <a:pPr marL="457200" indent="-457200" eaLnBrk="1" hangingPunct="1">
                <a:buFont typeface="Arial"/>
                <a:buChar char="•"/>
              </a:pPr>
              <a:r>
                <a:rPr lang="en-US" sz="3000" dirty="0">
                  <a:latin typeface="Arial" panose="020B0604020202020204" pitchFamily="34" charset="0"/>
                  <a:ea typeface="Arial" charset="0"/>
                  <a:cs typeface="Arial" panose="020B0604020202020204" pitchFamily="34" charset="0"/>
                </a:rPr>
                <a:t>Dyads were video-recorded playing in their home for 10 minutes with their own toys. </a:t>
              </a:r>
            </a:p>
            <a:p>
              <a:pPr marL="457200" indent="-457200" eaLnBrk="1" hangingPunct="1">
                <a:buFont typeface="Arial"/>
                <a:buChar char="•"/>
              </a:pPr>
              <a:endParaRPr lang="en-US" sz="2000" dirty="0">
                <a:latin typeface="Arial" panose="020B0604020202020204" pitchFamily="34" charset="0"/>
                <a:ea typeface="Arial" charset="0"/>
                <a:cs typeface="Arial" panose="020B0604020202020204" pitchFamily="34" charset="0"/>
              </a:endParaRPr>
            </a:p>
            <a:p>
              <a:pPr marL="457200" indent="-457200" eaLnBrk="1" hangingPunct="1">
                <a:buFont typeface="Arial"/>
                <a:buChar char="•"/>
              </a:pPr>
              <a:r>
                <a:rPr lang="en-US" sz="3000" dirty="0">
                  <a:latin typeface="Arial" panose="020B0604020202020204" pitchFamily="34" charset="0"/>
                  <a:ea typeface="Arial" charset="0"/>
                  <a:cs typeface="Arial" panose="020B0604020202020204" pitchFamily="34" charset="0"/>
                </a:rPr>
                <a:t>All utterances were transcribed according to conventions of Systematic Analysis of Language Transcripts, and coded using INTERACT Software.</a:t>
              </a:r>
              <a:r>
                <a:rPr lang="hr-HR" sz="3000" baseline="30000" dirty="0">
                  <a:latin typeface="Arial" panose="020B0604020202020204" pitchFamily="34" charset="0"/>
                  <a:ea typeface="Arial" charset="0"/>
                  <a:cs typeface="Arial" panose="020B0604020202020204" pitchFamily="34" charset="0"/>
                </a:rPr>
                <a:t>[7]</a:t>
              </a:r>
              <a:endParaRPr lang="en-US" sz="3000" dirty="0">
                <a:latin typeface="Arial" panose="020B0604020202020204" pitchFamily="34" charset="0"/>
                <a:ea typeface="Arial" charset="0"/>
                <a:cs typeface="Arial" panose="020B0604020202020204" pitchFamily="34" charset="0"/>
              </a:endParaRPr>
            </a:p>
            <a:p>
              <a:pPr eaLnBrk="1" hangingPunct="1"/>
              <a:endParaRPr lang="en-US" sz="2000" dirty="0">
                <a:latin typeface="Arial" panose="020B0604020202020204" pitchFamily="34" charset="0"/>
                <a:ea typeface="Arial" charset="0"/>
                <a:cs typeface="Arial" panose="020B0604020202020204" pitchFamily="34" charset="0"/>
              </a:endParaRPr>
            </a:p>
            <a:p>
              <a:pPr marL="457200" indent="-457200" eaLnBrk="1" hangingPunct="1">
                <a:buFont typeface="Arial"/>
                <a:buChar char="•"/>
              </a:pPr>
              <a:r>
                <a:rPr lang="en-US" sz="3000" dirty="0">
                  <a:latin typeface="Arial" panose="020B0604020202020204" pitchFamily="34" charset="0"/>
                  <a:ea typeface="Arial" charset="0"/>
                  <a:cs typeface="Arial" panose="020B0604020202020204" pitchFamily="34" charset="0"/>
                </a:rPr>
                <a:t>Maternal utterances coded for the presence and type of </a:t>
              </a:r>
              <a:r>
                <a:rPr lang="en-US" sz="3000" b="1" i="1" dirty="0">
                  <a:latin typeface="Arial" panose="020B0604020202020204" pitchFamily="34" charset="0"/>
                  <a:ea typeface="Arial" charset="0"/>
                  <a:cs typeface="Arial" panose="020B0604020202020204" pitchFamily="34" charset="0"/>
                </a:rPr>
                <a:t>gesture use</a:t>
              </a:r>
              <a:r>
                <a:rPr lang="en-US" sz="3000" dirty="0">
                  <a:latin typeface="Arial" panose="020B0604020202020204" pitchFamily="34" charset="0"/>
                  <a:ea typeface="Arial" charset="0"/>
                  <a:cs typeface="Arial" panose="020B0604020202020204" pitchFamily="34" charset="0"/>
                </a:rPr>
                <a:t>, and </a:t>
              </a:r>
              <a:r>
                <a:rPr lang="en-US" sz="3000" b="1" i="1" dirty="0">
                  <a:latin typeface="Arial" panose="020B0604020202020204" pitchFamily="34" charset="0"/>
                  <a:ea typeface="Arial" charset="0"/>
                  <a:cs typeface="Arial" panose="020B0604020202020204" pitchFamily="34" charset="0"/>
                </a:rPr>
                <a:t>pitch contour</a:t>
              </a:r>
              <a:r>
                <a:rPr lang="en-US" sz="3000" dirty="0">
                  <a:latin typeface="Arial" panose="020B0604020202020204" pitchFamily="34" charset="0"/>
                  <a:ea typeface="Arial" charset="0"/>
                  <a:cs typeface="Arial" panose="020B0604020202020204" pitchFamily="34" charset="0"/>
                </a:rPr>
                <a:t>.</a:t>
              </a:r>
            </a:p>
            <a:p>
              <a:pPr marL="457200" indent="-457200" eaLnBrk="1" hangingPunct="1">
                <a:buFont typeface="Arial"/>
                <a:buChar char="•"/>
              </a:pPr>
              <a:endParaRPr lang="en-US" sz="3000" b="1" dirty="0">
                <a:latin typeface="Arial" panose="020B0604020202020204" pitchFamily="34" charset="0"/>
                <a:ea typeface="Arial" charset="0"/>
                <a:cs typeface="Arial" panose="020B0604020202020204" pitchFamily="34" charset="0"/>
              </a:endParaRPr>
            </a:p>
            <a:p>
              <a:pPr marL="457200" indent="-457200" eaLnBrk="1" hangingPunct="1">
                <a:buFont typeface="Arial"/>
                <a:buChar char="•"/>
              </a:pPr>
              <a:r>
                <a:rPr lang="en-US" sz="3000" dirty="0">
                  <a:latin typeface="Arial" panose="020B0604020202020204" pitchFamily="34" charset="0"/>
                  <a:ea typeface="Arial" charset="0"/>
                  <a:cs typeface="Arial" panose="020B0604020202020204" pitchFamily="34" charset="0"/>
                </a:rPr>
                <a:t>Qualitative hand-coding completed in </a:t>
              </a:r>
              <a:r>
                <a:rPr lang="en-US" sz="3000" dirty="0" err="1">
                  <a:latin typeface="Arial" panose="020B0604020202020204" pitchFamily="34" charset="0"/>
                  <a:ea typeface="Arial" charset="0"/>
                  <a:cs typeface="Arial" panose="020B0604020202020204" pitchFamily="34" charset="0"/>
                </a:rPr>
                <a:t>Praat</a:t>
              </a:r>
              <a:r>
                <a:rPr lang="en-US" sz="3000" dirty="0">
                  <a:latin typeface="Arial" panose="020B0604020202020204" pitchFamily="34" charset="0"/>
                  <a:ea typeface="Arial" charset="0"/>
                  <a:cs typeface="Arial" panose="020B0604020202020204" pitchFamily="34" charset="0"/>
                </a:rPr>
                <a:t> </a:t>
              </a:r>
              <a:r>
                <a:rPr lang="hr-HR" sz="3000" dirty="0">
                  <a:latin typeface="Arial" panose="020B0604020202020204" pitchFamily="34" charset="0"/>
                  <a:ea typeface="Arial" charset="0"/>
                  <a:cs typeface="Arial" panose="020B0604020202020204" pitchFamily="34" charset="0"/>
                </a:rPr>
                <a:t>4.6.1</a:t>
              </a:r>
              <a:r>
                <a:rPr lang="hr-HR" sz="3000" dirty="0">
                  <a:solidFill>
                    <a:srgbClr val="000000"/>
                  </a:solidFill>
                  <a:latin typeface="Arial" panose="020B0604020202020204" pitchFamily="34" charset="0"/>
                  <a:ea typeface="Arial" charset="0"/>
                  <a:cs typeface="Arial" panose="020B0604020202020204" pitchFamily="34" charset="0"/>
                </a:rPr>
                <a:t>7</a:t>
              </a:r>
              <a:r>
                <a:rPr lang="hr-HR" sz="3000" baseline="30000" dirty="0">
                  <a:solidFill>
                    <a:srgbClr val="000000"/>
                  </a:solidFill>
                  <a:latin typeface="Arial" panose="020B0604020202020204" pitchFamily="34" charset="0"/>
                  <a:ea typeface="Arial" charset="0"/>
                  <a:cs typeface="Arial" panose="020B0604020202020204" pitchFamily="34" charset="0"/>
                </a:rPr>
                <a:t>[8]</a:t>
              </a:r>
              <a:r>
                <a:rPr lang="hr-HR" sz="3000" dirty="0">
                  <a:solidFill>
                    <a:srgbClr val="000000"/>
                  </a:solidFill>
                  <a:latin typeface="Arial" panose="020B0604020202020204" pitchFamily="34" charset="0"/>
                  <a:ea typeface="Arial" charset="0"/>
                  <a:cs typeface="Arial" panose="020B0604020202020204" pitchFamily="34" charset="0"/>
                </a:rPr>
                <a:t> </a:t>
              </a:r>
              <a:r>
                <a:rPr lang="en-US" sz="3000" dirty="0">
                  <a:latin typeface="Arial" panose="020B0604020202020204" pitchFamily="34" charset="0"/>
                  <a:ea typeface="Arial" charset="0"/>
                  <a:cs typeface="Arial" panose="020B0604020202020204" pitchFamily="34" charset="0"/>
                </a:rPr>
                <a:t>for all maternal utterances via individual visual inspection of contours, using a coding scheme adapted from </a:t>
              </a:r>
              <a:r>
                <a:rPr lang="en-US" sz="3000" dirty="0" err="1">
                  <a:latin typeface="Arial" panose="020B0604020202020204" pitchFamily="34" charset="0"/>
                  <a:ea typeface="Arial" charset="0"/>
                  <a:cs typeface="Arial" panose="020B0604020202020204" pitchFamily="34" charset="0"/>
                </a:rPr>
                <a:t>Gratier</a:t>
              </a:r>
              <a:r>
                <a:rPr lang="en-US" sz="3000" dirty="0">
                  <a:latin typeface="Arial" panose="020B0604020202020204" pitchFamily="34" charset="0"/>
                  <a:ea typeface="Arial" charset="0"/>
                  <a:cs typeface="Arial" panose="020B0604020202020204" pitchFamily="34" charset="0"/>
                </a:rPr>
                <a:t> and </a:t>
              </a:r>
              <a:r>
                <a:rPr lang="en-US" sz="2800" dirty="0" err="1">
                  <a:solidFill>
                    <a:prstClr val="black"/>
                  </a:solidFill>
                  <a:latin typeface="Arial"/>
                  <a:cs typeface="Arial"/>
                </a:rPr>
                <a:t>Devouche</a:t>
              </a:r>
              <a:r>
                <a:rPr lang="en-US" sz="2800" dirty="0">
                  <a:solidFill>
                    <a:prstClr val="black"/>
                  </a:solidFill>
                  <a:latin typeface="Arial"/>
                  <a:cs typeface="Arial"/>
                </a:rPr>
                <a:t> (2011)</a:t>
              </a:r>
              <a:r>
                <a:rPr lang="en-US" sz="3000" dirty="0">
                  <a:latin typeface="Arial" panose="020B0604020202020204" pitchFamily="34" charset="0"/>
                  <a:ea typeface="Arial" charset="0"/>
                  <a:cs typeface="Arial" panose="020B0604020202020204" pitchFamily="34" charset="0"/>
                </a:rPr>
                <a:t>.</a:t>
              </a:r>
              <a:r>
                <a:rPr lang="en-US" sz="3000" baseline="30000" dirty="0">
                  <a:latin typeface="Arial" panose="020B0604020202020204" pitchFamily="34" charset="0"/>
                  <a:ea typeface="Arial" charset="0"/>
                  <a:cs typeface="Arial" panose="020B0604020202020204" pitchFamily="34" charset="0"/>
                </a:rPr>
                <a:t>[9]</a:t>
              </a:r>
              <a:endParaRPr lang="en-US" sz="3000" dirty="0">
                <a:latin typeface="Arial" panose="020B0604020202020204" pitchFamily="34" charset="0"/>
                <a:ea typeface="Arial" charset="0"/>
                <a:cs typeface="Arial" panose="020B0604020202020204" pitchFamily="34" charset="0"/>
              </a:endParaRPr>
            </a:p>
            <a:p>
              <a:pPr marL="457200" indent="-457200" eaLnBrk="1" hangingPunct="1">
                <a:buFont typeface="Arial"/>
                <a:buChar char="•"/>
              </a:pPr>
              <a:endParaRPr lang="en-US" sz="3600" b="1" dirty="0">
                <a:latin typeface="Arial" panose="020B0604020202020204" pitchFamily="34" charset="0"/>
                <a:ea typeface="Arial" charset="0"/>
                <a:cs typeface="Arial" panose="020B0604020202020204" pitchFamily="34" charset="0"/>
              </a:endParaRPr>
            </a:p>
          </p:txBody>
        </p:sp>
        <p:sp>
          <p:nvSpPr>
            <p:cNvPr id="40" name="TextBox 39"/>
            <p:cNvSpPr txBox="1"/>
            <p:nvPr/>
          </p:nvSpPr>
          <p:spPr>
            <a:xfrm>
              <a:off x="974419" y="15467636"/>
              <a:ext cx="10700385" cy="715521"/>
            </a:xfrm>
            <a:prstGeom prst="rect">
              <a:avLst/>
            </a:prstGeom>
            <a:solidFill>
              <a:schemeClr val="accent4">
                <a:lumMod val="40000"/>
                <a:lumOff val="60000"/>
              </a:schemeClr>
            </a:solidFill>
            <a:ln w="5080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4400" b="1" dirty="0">
                  <a:latin typeface="Arial" panose="020B0604020202020204" pitchFamily="34" charset="0"/>
                  <a:cs typeface="Arial" panose="020B0604020202020204" pitchFamily="34" charset="0"/>
                </a:rPr>
                <a:t>Methods</a:t>
              </a:r>
            </a:p>
          </p:txBody>
        </p:sp>
      </p:grpSp>
      <p:grpSp>
        <p:nvGrpSpPr>
          <p:cNvPr id="32" name="Group 31"/>
          <p:cNvGrpSpPr/>
          <p:nvPr/>
        </p:nvGrpSpPr>
        <p:grpSpPr>
          <a:xfrm>
            <a:off x="32006128" y="20555994"/>
            <a:ext cx="10972800" cy="7479184"/>
            <a:chOff x="30319579" y="20981708"/>
            <a:chExt cx="12356993" cy="6951391"/>
          </a:xfrm>
        </p:grpSpPr>
        <p:sp>
          <p:nvSpPr>
            <p:cNvPr id="24" name="Text Box 179"/>
            <p:cNvSpPr txBox="1">
              <a:spLocks noChangeArrowheads="1"/>
            </p:cNvSpPr>
            <p:nvPr/>
          </p:nvSpPr>
          <p:spPr bwMode="auto">
            <a:xfrm>
              <a:off x="30319579" y="21694125"/>
              <a:ext cx="12356993" cy="6238974"/>
            </a:xfrm>
            <a:prstGeom prst="rect">
              <a:avLst/>
            </a:prstGeom>
            <a:noFill/>
            <a:ln w="50800">
              <a:solidFill>
                <a:schemeClr val="accent4"/>
              </a:solidFill>
              <a:miter lim="800000"/>
              <a:headEnd/>
              <a:tailEnd/>
            </a:ln>
            <a:extLst>
              <a:ext uri="{909E8E84-426E-40dd-AFC4-6F175D3DCCD1}">
                <a14:hiddenFill xmlns:a14="http://schemas.microsoft.com/office/drawing/2010/main" xmlns="">
                  <a:solidFill>
                    <a:srgbClr val="FFFFFF"/>
                  </a:solidFill>
                </a14:hiddenFill>
              </a:ext>
            </a:extLst>
          </p:spPr>
          <p:txBody>
            <a:bodyPr lIns="274320" tIns="137160" rIns="274320" bIns="137160"/>
            <a:lstStyle>
              <a:lvl1pPr eaLnBrk="0" hangingPunct="0">
                <a:tabLst>
                  <a:tab pos="508000" algn="l"/>
                </a:tabLst>
                <a:defRPr sz="3200">
                  <a:solidFill>
                    <a:schemeClr val="tx1"/>
                  </a:solidFill>
                  <a:latin typeface="Helvetica" charset="0"/>
                  <a:ea typeface="ＭＳ Ｐゴシック" charset="0"/>
                  <a:cs typeface="ＭＳ Ｐゴシック" charset="0"/>
                </a:defRPr>
              </a:lvl1pPr>
              <a:lvl2pPr marL="742950" indent="-285750" eaLnBrk="0" hangingPunct="0">
                <a:tabLst>
                  <a:tab pos="508000" algn="l"/>
                </a:tabLst>
                <a:defRPr sz="3200">
                  <a:solidFill>
                    <a:schemeClr val="tx1"/>
                  </a:solidFill>
                  <a:latin typeface="Helvetica" charset="0"/>
                  <a:ea typeface="ＭＳ Ｐゴシック" charset="0"/>
                </a:defRPr>
              </a:lvl2pPr>
              <a:lvl3pPr marL="1143000" indent="-228600" eaLnBrk="0" hangingPunct="0">
                <a:tabLst>
                  <a:tab pos="508000" algn="l"/>
                </a:tabLst>
                <a:defRPr sz="3200">
                  <a:solidFill>
                    <a:schemeClr val="tx1"/>
                  </a:solidFill>
                  <a:latin typeface="Helvetica" charset="0"/>
                  <a:ea typeface="ＭＳ Ｐゴシック" charset="0"/>
                </a:defRPr>
              </a:lvl3pPr>
              <a:lvl4pPr marL="1600200" indent="-228600" eaLnBrk="0" hangingPunct="0">
                <a:tabLst>
                  <a:tab pos="508000" algn="l"/>
                </a:tabLst>
                <a:defRPr sz="3200">
                  <a:solidFill>
                    <a:schemeClr val="tx1"/>
                  </a:solidFill>
                  <a:latin typeface="Helvetica" charset="0"/>
                  <a:ea typeface="ＭＳ Ｐゴシック" charset="0"/>
                </a:defRPr>
              </a:lvl4pPr>
              <a:lvl5pPr marL="2057400" indent="-228600" eaLnBrk="0" hangingPunct="0">
                <a:tabLst>
                  <a:tab pos="508000" algn="l"/>
                </a:tabLst>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9pPr>
            </a:lstStyle>
            <a:p>
              <a:pPr eaLnBrk="1" hangingPunct="1"/>
              <a:r>
                <a:rPr lang="en-US" sz="1800" dirty="0">
                  <a:solidFill>
                    <a:srgbClr val="000000"/>
                  </a:solidFill>
                  <a:latin typeface="Arial" panose="020B0604020202020204" pitchFamily="34" charset="0"/>
                  <a:ea typeface="Arial" charset="0"/>
                  <a:cs typeface="Arial" panose="020B0604020202020204" pitchFamily="34" charset="0"/>
                </a:rPr>
                <a:t>[1] Fernald, A., &amp; Simon, T. (1984). Expanded intonation contours in mothers’ speech to newborns. Developmental Psychology, 20(1), 104–113. </a:t>
              </a:r>
              <a:endParaRPr lang="en-US" sz="800" dirty="0">
                <a:solidFill>
                  <a:srgbClr val="000000"/>
                </a:solidFill>
                <a:latin typeface="Arial" panose="020B0604020202020204" pitchFamily="34" charset="0"/>
                <a:ea typeface="Arial" charset="0"/>
                <a:cs typeface="Arial" panose="020B0604020202020204" pitchFamily="34" charset="0"/>
              </a:endParaRPr>
            </a:p>
            <a:p>
              <a:pPr eaLnBrk="1" hangingPunct="1"/>
              <a:r>
                <a:rPr lang="en-US" sz="1800" dirty="0">
                  <a:solidFill>
                    <a:srgbClr val="000000"/>
                  </a:solidFill>
                  <a:latin typeface="Arial" panose="020B0604020202020204" pitchFamily="34" charset="0"/>
                  <a:ea typeface="Arial" charset="0"/>
                  <a:cs typeface="Arial" panose="020B0604020202020204" pitchFamily="34" charset="0"/>
                </a:rPr>
                <a:t>[2] Iverson, J. M., </a:t>
              </a:r>
              <a:r>
                <a:rPr lang="en-US" sz="1800" dirty="0" err="1">
                  <a:solidFill>
                    <a:srgbClr val="000000"/>
                  </a:solidFill>
                  <a:latin typeface="Arial" panose="020B0604020202020204" pitchFamily="34" charset="0"/>
                  <a:ea typeface="Arial" charset="0"/>
                  <a:cs typeface="Arial" panose="020B0604020202020204" pitchFamily="34" charset="0"/>
                </a:rPr>
                <a:t>Capirci</a:t>
              </a:r>
              <a:r>
                <a:rPr lang="en-US" sz="1800" dirty="0">
                  <a:solidFill>
                    <a:srgbClr val="000000"/>
                  </a:solidFill>
                  <a:latin typeface="Arial" panose="020B0604020202020204" pitchFamily="34" charset="0"/>
                  <a:ea typeface="Arial" charset="0"/>
                  <a:cs typeface="Arial" panose="020B0604020202020204" pitchFamily="34" charset="0"/>
                </a:rPr>
                <a:t>, O., </a:t>
              </a:r>
              <a:r>
                <a:rPr lang="en-US" sz="1800" dirty="0" err="1">
                  <a:solidFill>
                    <a:srgbClr val="000000"/>
                  </a:solidFill>
                  <a:latin typeface="Arial" panose="020B0604020202020204" pitchFamily="34" charset="0"/>
                  <a:ea typeface="Arial" charset="0"/>
                  <a:cs typeface="Arial" panose="020B0604020202020204" pitchFamily="34" charset="0"/>
                </a:rPr>
                <a:t>Longobardi</a:t>
              </a:r>
              <a:r>
                <a:rPr lang="en-US" sz="1800" dirty="0">
                  <a:solidFill>
                    <a:srgbClr val="000000"/>
                  </a:solidFill>
                  <a:latin typeface="Arial" panose="020B0604020202020204" pitchFamily="34" charset="0"/>
                  <a:ea typeface="Arial" charset="0"/>
                  <a:cs typeface="Arial" panose="020B0604020202020204" pitchFamily="34" charset="0"/>
                </a:rPr>
                <a:t>, E., &amp; Cristina </a:t>
              </a:r>
              <a:r>
                <a:rPr lang="en-US" sz="1800" dirty="0" err="1">
                  <a:solidFill>
                    <a:srgbClr val="000000"/>
                  </a:solidFill>
                  <a:latin typeface="Arial" panose="020B0604020202020204" pitchFamily="34" charset="0"/>
                  <a:ea typeface="Arial" charset="0"/>
                  <a:cs typeface="Arial" panose="020B0604020202020204" pitchFamily="34" charset="0"/>
                </a:rPr>
                <a:t>Caselli</a:t>
              </a:r>
              <a:r>
                <a:rPr lang="en-US" sz="1800" dirty="0">
                  <a:solidFill>
                    <a:srgbClr val="000000"/>
                  </a:solidFill>
                  <a:latin typeface="Arial" panose="020B0604020202020204" pitchFamily="34" charset="0"/>
                  <a:ea typeface="Arial" charset="0"/>
                  <a:cs typeface="Arial" panose="020B0604020202020204" pitchFamily="34" charset="0"/>
                </a:rPr>
                <a:t>, M. (1999). Gesturing in mother-child interactions. Cognitive Development, 14(1), 57–75. </a:t>
              </a:r>
              <a:endParaRPr lang="hr-HR" sz="800" dirty="0">
                <a:solidFill>
                  <a:srgbClr val="000000"/>
                </a:solidFill>
                <a:latin typeface="Arial" panose="020B0604020202020204" pitchFamily="34" charset="0"/>
                <a:ea typeface="Arial" charset="0"/>
                <a:cs typeface="Arial" panose="020B0604020202020204" pitchFamily="34" charset="0"/>
              </a:endParaRPr>
            </a:p>
            <a:p>
              <a:pPr eaLnBrk="1" hangingPunct="1"/>
              <a:r>
                <a:rPr lang="hr-HR" sz="1800" dirty="0">
                  <a:solidFill>
                    <a:srgbClr val="000000"/>
                  </a:solidFill>
                  <a:latin typeface="Arial" panose="020B0604020202020204" pitchFamily="34" charset="0"/>
                  <a:ea typeface="Arial" charset="0"/>
                  <a:cs typeface="Arial" panose="020B0604020202020204" pitchFamily="34" charset="0"/>
                </a:rPr>
                <a:t>[3] </a:t>
              </a:r>
              <a:r>
                <a:rPr lang="en-US" sz="1800" dirty="0" err="1">
                  <a:solidFill>
                    <a:srgbClr val="000000"/>
                  </a:solidFill>
                </a:rPr>
                <a:t>Ramírez</a:t>
              </a:r>
              <a:r>
                <a:rPr lang="en-US" sz="1800" dirty="0">
                  <a:solidFill>
                    <a:srgbClr val="000000"/>
                  </a:solidFill>
                </a:rPr>
                <a:t>-Esparza, N., </a:t>
              </a:r>
              <a:r>
                <a:rPr lang="en-US" sz="1800" dirty="0" err="1">
                  <a:solidFill>
                    <a:srgbClr val="000000"/>
                  </a:solidFill>
                </a:rPr>
                <a:t>García</a:t>
              </a:r>
              <a:r>
                <a:rPr lang="en-US" sz="1800" dirty="0">
                  <a:solidFill>
                    <a:srgbClr val="000000"/>
                  </a:solidFill>
                </a:rPr>
                <a:t>-Sierra, A., &amp; </a:t>
              </a:r>
              <a:r>
                <a:rPr lang="en-US" sz="1800" dirty="0" err="1">
                  <a:solidFill>
                    <a:srgbClr val="000000"/>
                  </a:solidFill>
                </a:rPr>
                <a:t>Kuhl</a:t>
              </a:r>
              <a:r>
                <a:rPr lang="en-US" sz="1800" dirty="0">
                  <a:solidFill>
                    <a:srgbClr val="000000"/>
                  </a:solidFill>
                </a:rPr>
                <a:t>, P. K. (2014). Look who’s talking: speech style and social context in language input to infants are linked to concurrent and future speech development. </a:t>
              </a:r>
              <a:r>
                <a:rPr lang="en-US" sz="1800" i="1" dirty="0">
                  <a:solidFill>
                    <a:srgbClr val="000000"/>
                  </a:solidFill>
                </a:rPr>
                <a:t>Developmental Science</a:t>
              </a:r>
              <a:r>
                <a:rPr lang="en-US" sz="1800" dirty="0">
                  <a:solidFill>
                    <a:srgbClr val="000000"/>
                  </a:solidFill>
                </a:rPr>
                <a:t>, </a:t>
              </a:r>
              <a:r>
                <a:rPr lang="en-US" sz="1800" i="1" dirty="0">
                  <a:solidFill>
                    <a:srgbClr val="000000"/>
                  </a:solidFill>
                </a:rPr>
                <a:t>17</a:t>
              </a:r>
              <a:r>
                <a:rPr lang="en-US" sz="1800" dirty="0">
                  <a:solidFill>
                    <a:srgbClr val="000000"/>
                  </a:solidFill>
                </a:rPr>
                <a:t>(6), 880–891. </a:t>
              </a:r>
              <a:endParaRPr lang="hr-HR" sz="800" dirty="0">
                <a:solidFill>
                  <a:srgbClr val="000000"/>
                </a:solidFill>
                <a:latin typeface="Arial" panose="020B0604020202020204" pitchFamily="34" charset="0"/>
                <a:ea typeface="Arial" charset="0"/>
                <a:cs typeface="Arial" panose="020B0604020202020204" pitchFamily="34" charset="0"/>
              </a:endParaRPr>
            </a:p>
            <a:p>
              <a:pPr eaLnBrk="1" hangingPunct="1"/>
              <a:r>
                <a:rPr lang="hr-HR" sz="1800" dirty="0">
                  <a:solidFill>
                    <a:srgbClr val="000000"/>
                  </a:solidFill>
                  <a:latin typeface="Arial" panose="020B0604020202020204" pitchFamily="34" charset="0"/>
                  <a:ea typeface="Arial" charset="0"/>
                  <a:cs typeface="Arial" panose="020B0604020202020204" pitchFamily="34" charset="0"/>
                </a:rPr>
                <a:t>[4] </a:t>
              </a:r>
              <a:r>
                <a:rPr lang="en-US" sz="1800" dirty="0">
                  <a:solidFill>
                    <a:srgbClr val="000000"/>
                  </a:solidFill>
                  <a:latin typeface="Arial" panose="020B0604020202020204" pitchFamily="34" charset="0"/>
                  <a:ea typeface="Arial" charset="0"/>
                  <a:cs typeface="Arial" panose="020B0604020202020204" pitchFamily="34" charset="0"/>
                </a:rPr>
                <a:t>Rowe, M. L., </a:t>
              </a:r>
              <a:r>
                <a:rPr lang="en-US" sz="1800" dirty="0" err="1">
                  <a:solidFill>
                    <a:srgbClr val="000000"/>
                  </a:solidFill>
                  <a:latin typeface="Arial" panose="020B0604020202020204" pitchFamily="34" charset="0"/>
                  <a:ea typeface="Arial" charset="0"/>
                  <a:cs typeface="Arial" panose="020B0604020202020204" pitchFamily="34" charset="0"/>
                </a:rPr>
                <a:t>Özçalişkan</a:t>
              </a:r>
              <a:r>
                <a:rPr lang="en-US" sz="1800" dirty="0">
                  <a:solidFill>
                    <a:srgbClr val="000000"/>
                  </a:solidFill>
                  <a:latin typeface="Arial" panose="020B0604020202020204" pitchFamily="34" charset="0"/>
                  <a:ea typeface="Arial" charset="0"/>
                  <a:cs typeface="Arial" panose="020B0604020202020204" pitchFamily="34" charset="0"/>
                </a:rPr>
                <a:t>, </a:t>
              </a:r>
              <a:r>
                <a:rPr lang="en-US" sz="1800" dirty="0" err="1">
                  <a:solidFill>
                    <a:srgbClr val="000000"/>
                  </a:solidFill>
                  <a:latin typeface="Arial" panose="020B0604020202020204" pitchFamily="34" charset="0"/>
                  <a:ea typeface="Arial" charset="0"/>
                  <a:cs typeface="Arial" panose="020B0604020202020204" pitchFamily="34" charset="0"/>
                </a:rPr>
                <a:t>Ş</a:t>
              </a:r>
              <a:r>
                <a:rPr lang="en-US" sz="1800" dirty="0">
                  <a:solidFill>
                    <a:srgbClr val="000000"/>
                  </a:solidFill>
                  <a:latin typeface="Arial" panose="020B0604020202020204" pitchFamily="34" charset="0"/>
                  <a:ea typeface="Arial" charset="0"/>
                  <a:cs typeface="Arial" panose="020B0604020202020204" pitchFamily="34" charset="0"/>
                </a:rPr>
                <a:t>., &amp; </a:t>
              </a:r>
              <a:r>
                <a:rPr lang="en-US" sz="1800" dirty="0" err="1">
                  <a:solidFill>
                    <a:srgbClr val="000000"/>
                  </a:solidFill>
                  <a:latin typeface="Arial" panose="020B0604020202020204" pitchFamily="34" charset="0"/>
                  <a:ea typeface="Arial" charset="0"/>
                  <a:cs typeface="Arial" panose="020B0604020202020204" pitchFamily="34" charset="0"/>
                </a:rPr>
                <a:t>Goldin</a:t>
              </a:r>
              <a:r>
                <a:rPr lang="en-US" sz="1800" dirty="0">
                  <a:solidFill>
                    <a:srgbClr val="000000"/>
                  </a:solidFill>
                  <a:latin typeface="Arial" panose="020B0604020202020204" pitchFamily="34" charset="0"/>
                  <a:ea typeface="Arial" charset="0"/>
                  <a:cs typeface="Arial" panose="020B0604020202020204" pitchFamily="34" charset="0"/>
                </a:rPr>
                <a:t>-Meadow, S. (2008). Learning words by hand: Gesture’s role in predicting vocabulary development. First Language, 28(2), 182–199. </a:t>
              </a:r>
              <a:endParaRPr lang="hr-HR" sz="800" dirty="0">
                <a:solidFill>
                  <a:srgbClr val="000000"/>
                </a:solidFill>
                <a:latin typeface="Arial" panose="020B0604020202020204" pitchFamily="34" charset="0"/>
                <a:ea typeface="Arial" charset="0"/>
                <a:cs typeface="Arial" panose="020B0604020202020204" pitchFamily="34" charset="0"/>
              </a:endParaRPr>
            </a:p>
            <a:p>
              <a:pPr eaLnBrk="1" hangingPunct="1"/>
              <a:r>
                <a:rPr lang="hr-HR" sz="1800" dirty="0">
                  <a:solidFill>
                    <a:srgbClr val="000000"/>
                  </a:solidFill>
                  <a:latin typeface="Arial" panose="020B0604020202020204" pitchFamily="34" charset="0"/>
                  <a:ea typeface="Arial" charset="0"/>
                  <a:cs typeface="Arial" panose="020B0604020202020204" pitchFamily="34" charset="0"/>
                </a:rPr>
                <a:t>[5] </a:t>
              </a:r>
              <a:r>
                <a:rPr lang="en-US" sz="1800" dirty="0" err="1">
                  <a:solidFill>
                    <a:srgbClr val="000000"/>
                  </a:solidFill>
                  <a:latin typeface="Arial" panose="020B0604020202020204" pitchFamily="34" charset="0"/>
                  <a:ea typeface="Arial" charset="0"/>
                  <a:cs typeface="Arial" panose="020B0604020202020204" pitchFamily="34" charset="0"/>
                </a:rPr>
                <a:t>Kondaurova</a:t>
              </a:r>
              <a:r>
                <a:rPr lang="en-US" sz="1800" dirty="0">
                  <a:solidFill>
                    <a:srgbClr val="000000"/>
                  </a:solidFill>
                  <a:latin typeface="Arial" panose="020B0604020202020204" pitchFamily="34" charset="0"/>
                  <a:ea typeface="Arial" charset="0"/>
                  <a:cs typeface="Arial" panose="020B0604020202020204" pitchFamily="34" charset="0"/>
                </a:rPr>
                <a:t>, M. V., &amp; Bergeson, T. R. (2011). The Effects of Age and Infant Hearing Status on Maternal Use of Prosodic Cues for Clause Boundaries in Speech. Journal of Speech, Language, and Hearing Research, 54(3), 740–754.</a:t>
              </a:r>
              <a:endParaRPr lang="hr-HR" sz="800" dirty="0">
                <a:solidFill>
                  <a:srgbClr val="000000"/>
                </a:solidFill>
                <a:latin typeface="Arial" panose="020B0604020202020204" pitchFamily="34" charset="0"/>
                <a:ea typeface="Arial" charset="0"/>
                <a:cs typeface="Arial" panose="020B0604020202020204" pitchFamily="34" charset="0"/>
              </a:endParaRPr>
            </a:p>
            <a:p>
              <a:pPr eaLnBrk="1" hangingPunct="1"/>
              <a:r>
                <a:rPr lang="hr-HR" sz="1800" dirty="0">
                  <a:solidFill>
                    <a:srgbClr val="000000"/>
                  </a:solidFill>
                  <a:latin typeface="Arial" panose="020B0604020202020204" pitchFamily="34" charset="0"/>
                  <a:ea typeface="Arial" charset="0"/>
                  <a:cs typeface="Arial" panose="020B0604020202020204" pitchFamily="34" charset="0"/>
                </a:rPr>
                <a:t>[6] </a:t>
              </a:r>
              <a:r>
                <a:rPr lang="en-US" sz="1800" dirty="0"/>
                <a:t>Spencer, P. E. (1993). Communication behaviors of infants with hearing loss and their hearing mothers. </a:t>
              </a:r>
              <a:r>
                <a:rPr lang="en-US" sz="1800" i="1" dirty="0"/>
                <a:t>Journal of Speech and Hearing Research</a:t>
              </a:r>
              <a:r>
                <a:rPr lang="en-US" sz="1800" dirty="0"/>
                <a:t>, </a:t>
              </a:r>
              <a:r>
                <a:rPr lang="en-US" sz="1800" i="1" dirty="0"/>
                <a:t>36</a:t>
              </a:r>
              <a:r>
                <a:rPr lang="en-US" sz="1800" dirty="0"/>
                <a:t>(2), 311–321.</a:t>
              </a:r>
              <a:endParaRPr lang="hr-HR" sz="1800" dirty="0">
                <a:solidFill>
                  <a:srgbClr val="000000"/>
                </a:solidFill>
                <a:latin typeface="Arial" panose="020B0604020202020204" pitchFamily="34" charset="0"/>
                <a:ea typeface="Arial" charset="0"/>
                <a:cs typeface="Arial" panose="020B0604020202020204" pitchFamily="34" charset="0"/>
              </a:endParaRPr>
            </a:p>
            <a:p>
              <a:pPr eaLnBrk="1" hangingPunct="1"/>
              <a:r>
                <a:rPr lang="hr-HR" sz="1800" dirty="0">
                  <a:solidFill>
                    <a:srgbClr val="000000"/>
                  </a:solidFill>
                  <a:latin typeface="Arial" panose="020B0604020202020204" pitchFamily="34" charset="0"/>
                  <a:ea typeface="Arial" charset="0"/>
                  <a:cs typeface="Arial" panose="020B0604020202020204" pitchFamily="34" charset="0"/>
                </a:rPr>
                <a:t>[7] </a:t>
              </a:r>
              <a:r>
                <a:rPr lang="en-US" sz="1800" dirty="0" err="1">
                  <a:solidFill>
                    <a:srgbClr val="000000"/>
                  </a:solidFill>
                  <a:latin typeface="Arial"/>
                  <a:cs typeface="Arial"/>
                </a:rPr>
                <a:t>Mangold</a:t>
              </a:r>
              <a:r>
                <a:rPr lang="en-US" sz="1800" dirty="0">
                  <a:solidFill>
                    <a:srgbClr val="000000"/>
                  </a:solidFill>
                  <a:latin typeface="Arial"/>
                  <a:cs typeface="Arial"/>
                </a:rPr>
                <a:t> (2017): INTERACT User Guide. </a:t>
              </a:r>
              <a:r>
                <a:rPr lang="en-US" sz="1800" dirty="0" err="1">
                  <a:solidFill>
                    <a:srgbClr val="000000"/>
                  </a:solidFill>
                  <a:latin typeface="Arial"/>
                  <a:cs typeface="Arial"/>
                </a:rPr>
                <a:t>Mangold</a:t>
              </a:r>
              <a:r>
                <a:rPr lang="en-US" sz="1800" dirty="0">
                  <a:solidFill>
                    <a:srgbClr val="000000"/>
                  </a:solidFill>
                  <a:latin typeface="Arial"/>
                  <a:cs typeface="Arial"/>
                </a:rPr>
                <a:t> International GmbH (Ed.) </a:t>
              </a:r>
              <a:r>
                <a:rPr lang="en-US" sz="1800" dirty="0" err="1">
                  <a:solidFill>
                    <a:srgbClr val="000000"/>
                  </a:solidFill>
                  <a:latin typeface="Arial"/>
                  <a:cs typeface="Arial"/>
                </a:rPr>
                <a:t>www.mangold-international.com</a:t>
              </a:r>
              <a:endParaRPr lang="hr-HR" sz="800" dirty="0">
                <a:solidFill>
                  <a:srgbClr val="000000"/>
                </a:solidFill>
                <a:latin typeface="Arial" panose="020B0604020202020204" pitchFamily="34" charset="0"/>
                <a:ea typeface="Arial" charset="0"/>
                <a:cs typeface="Arial" panose="020B0604020202020204" pitchFamily="34" charset="0"/>
              </a:endParaRPr>
            </a:p>
            <a:p>
              <a:pPr eaLnBrk="1" hangingPunct="1"/>
              <a:r>
                <a:rPr lang="hr-HR" sz="1800" dirty="0">
                  <a:solidFill>
                    <a:srgbClr val="000000"/>
                  </a:solidFill>
                  <a:latin typeface="Arial" panose="020B0604020202020204" pitchFamily="34" charset="0"/>
                  <a:ea typeface="Arial" charset="0"/>
                  <a:cs typeface="Arial" panose="020B0604020202020204" pitchFamily="34" charset="0"/>
                </a:rPr>
                <a:t>[8] </a:t>
              </a:r>
              <a:r>
                <a:rPr lang="en-US" sz="1800" dirty="0">
                  <a:solidFill>
                    <a:srgbClr val="000000"/>
                  </a:solidFill>
                </a:rPr>
                <a:t>Paul </a:t>
              </a:r>
              <a:r>
                <a:rPr lang="en-US" sz="1800" dirty="0" err="1">
                  <a:solidFill>
                    <a:srgbClr val="000000"/>
                  </a:solidFill>
                </a:rPr>
                <a:t>Boersma</a:t>
              </a:r>
              <a:r>
                <a:rPr lang="en-US" sz="1800" dirty="0">
                  <a:solidFill>
                    <a:srgbClr val="000000"/>
                  </a:solidFill>
                </a:rPr>
                <a:t> &amp; David </a:t>
              </a:r>
              <a:r>
                <a:rPr lang="en-US" sz="1800" dirty="0" err="1">
                  <a:solidFill>
                    <a:srgbClr val="000000"/>
                  </a:solidFill>
                </a:rPr>
                <a:t>Weenink</a:t>
              </a:r>
              <a:r>
                <a:rPr lang="en-US" sz="1800" dirty="0">
                  <a:solidFill>
                    <a:srgbClr val="000000"/>
                  </a:solidFill>
                </a:rPr>
                <a:t> (2016): </a:t>
              </a:r>
              <a:r>
                <a:rPr lang="en-US" sz="1800" b="1" dirty="0" err="1">
                  <a:solidFill>
                    <a:srgbClr val="000000"/>
                  </a:solidFill>
                </a:rPr>
                <a:t>Praat</a:t>
              </a:r>
              <a:r>
                <a:rPr lang="en-US" sz="1800" b="1" dirty="0">
                  <a:solidFill>
                    <a:srgbClr val="000000"/>
                  </a:solidFill>
                </a:rPr>
                <a:t>: doing phonetics by computer [Computer program].</a:t>
              </a:r>
              <a:r>
                <a:rPr lang="en-US" sz="1800" dirty="0">
                  <a:solidFill>
                    <a:srgbClr val="000000"/>
                  </a:solidFill>
                </a:rPr>
                <a:t> Version  4.6.17, retrieved 21 April 2016 from http://</a:t>
              </a:r>
              <a:r>
                <a:rPr lang="en-US" sz="1800" dirty="0" err="1">
                  <a:solidFill>
                    <a:srgbClr val="000000"/>
                  </a:solidFill>
                </a:rPr>
                <a:t>www.praat.org</a:t>
              </a:r>
              <a:r>
                <a:rPr lang="en-US" sz="1800" dirty="0">
                  <a:solidFill>
                    <a:srgbClr val="000000"/>
                  </a:solidFill>
                </a:rPr>
                <a:t>/</a:t>
              </a:r>
              <a:endParaRPr lang="hr-HR" sz="800" dirty="0">
                <a:solidFill>
                  <a:srgbClr val="FF6600"/>
                </a:solidFill>
                <a:latin typeface="Arial" panose="020B0604020202020204" pitchFamily="34" charset="0"/>
                <a:ea typeface="Arial" charset="0"/>
                <a:cs typeface="Arial" panose="020B0604020202020204" pitchFamily="34" charset="0"/>
              </a:endParaRPr>
            </a:p>
            <a:p>
              <a:pPr eaLnBrk="1" hangingPunct="1">
                <a:spcBef>
                  <a:spcPts val="0"/>
                </a:spcBef>
              </a:pPr>
              <a:r>
                <a:rPr lang="en-US" sz="1800" dirty="0">
                  <a:solidFill>
                    <a:srgbClr val="000000"/>
                  </a:solidFill>
                  <a:latin typeface="Arial" panose="020B0604020202020204" pitchFamily="34" charset="0"/>
                  <a:ea typeface="Arial" charset="0"/>
                  <a:cs typeface="Arial" panose="020B0604020202020204" pitchFamily="34" charset="0"/>
                </a:rPr>
                <a:t>[9] </a:t>
              </a:r>
              <a:r>
                <a:rPr lang="en-US" sz="1800" dirty="0" err="1">
                  <a:solidFill>
                    <a:srgbClr val="000000"/>
                  </a:solidFill>
                  <a:latin typeface="Arial" panose="020B0604020202020204" pitchFamily="34" charset="0"/>
                  <a:ea typeface="Arial" charset="0"/>
                  <a:cs typeface="Arial" panose="020B0604020202020204" pitchFamily="34" charset="0"/>
                </a:rPr>
                <a:t>Gratier</a:t>
              </a:r>
              <a:r>
                <a:rPr lang="en-US" sz="1800" dirty="0">
                  <a:solidFill>
                    <a:srgbClr val="000000"/>
                  </a:solidFill>
                  <a:latin typeface="Arial" panose="020B0604020202020204" pitchFamily="34" charset="0"/>
                  <a:ea typeface="Arial" charset="0"/>
                  <a:cs typeface="Arial" panose="020B0604020202020204" pitchFamily="34" charset="0"/>
                </a:rPr>
                <a:t>, M., &amp; </a:t>
              </a:r>
              <a:r>
                <a:rPr lang="en-US" sz="1800" dirty="0" err="1">
                  <a:solidFill>
                    <a:srgbClr val="000000"/>
                  </a:solidFill>
                  <a:latin typeface="Arial" panose="020B0604020202020204" pitchFamily="34" charset="0"/>
                  <a:ea typeface="Arial" charset="0"/>
                  <a:cs typeface="Arial" panose="020B0604020202020204" pitchFamily="34" charset="0"/>
                </a:rPr>
                <a:t>Devouche</a:t>
              </a:r>
              <a:r>
                <a:rPr lang="en-US" sz="1800" dirty="0">
                  <a:solidFill>
                    <a:srgbClr val="000000"/>
                  </a:solidFill>
                  <a:latin typeface="Arial" panose="020B0604020202020204" pitchFamily="34" charset="0"/>
                  <a:ea typeface="Arial" charset="0"/>
                  <a:cs typeface="Arial" panose="020B0604020202020204" pitchFamily="34" charset="0"/>
                </a:rPr>
                <a:t>, E. (2011). Imitation and repetition of prosodic contour in vocal interaction at 3 months. Developmental Psychology, 47(1), 67–76. https://</a:t>
              </a:r>
              <a:r>
                <a:rPr lang="en-US" sz="1800" dirty="0" err="1">
                  <a:solidFill>
                    <a:srgbClr val="000000"/>
                  </a:solidFill>
                  <a:latin typeface="Arial" panose="020B0604020202020204" pitchFamily="34" charset="0"/>
                  <a:ea typeface="Arial" charset="0"/>
                  <a:cs typeface="Arial" panose="020B0604020202020204" pitchFamily="34" charset="0"/>
                </a:rPr>
                <a:t>doi.org</a:t>
              </a:r>
              <a:r>
                <a:rPr lang="en-US" sz="1800" dirty="0">
                  <a:solidFill>
                    <a:srgbClr val="000000"/>
                  </a:solidFill>
                  <a:latin typeface="Arial" panose="020B0604020202020204" pitchFamily="34" charset="0"/>
                  <a:ea typeface="Arial" charset="0"/>
                  <a:cs typeface="Arial" panose="020B0604020202020204" pitchFamily="34" charset="0"/>
                </a:rPr>
                <a:t>/10.1037/a0020722</a:t>
              </a:r>
              <a:endParaRPr lang="hr-HR" sz="800" dirty="0">
                <a:solidFill>
                  <a:srgbClr val="FF6600"/>
                </a:solidFill>
                <a:latin typeface="Arial" panose="020B0604020202020204" pitchFamily="34" charset="0"/>
                <a:ea typeface="Arial" charset="0"/>
                <a:cs typeface="Arial" panose="020B0604020202020204" pitchFamily="34" charset="0"/>
              </a:endParaRPr>
            </a:p>
            <a:p>
              <a:r>
                <a:rPr lang="hr-HR" sz="1800" dirty="0">
                  <a:solidFill>
                    <a:srgbClr val="000000"/>
                  </a:solidFill>
                  <a:latin typeface="Arial" panose="020B0604020202020204" pitchFamily="34" charset="0"/>
                  <a:ea typeface="Arial" charset="0"/>
                  <a:cs typeface="Arial" panose="020B0604020202020204" pitchFamily="34" charset="0"/>
                </a:rPr>
                <a:t>[10] </a:t>
              </a:r>
              <a:r>
                <a:rPr lang="en-US" sz="1800" dirty="0" err="1">
                  <a:solidFill>
                    <a:srgbClr val="000000"/>
                  </a:solidFill>
                </a:rPr>
                <a:t>Crais</a:t>
              </a:r>
              <a:r>
                <a:rPr lang="en-US" sz="1800" dirty="0">
                  <a:solidFill>
                    <a:srgbClr val="000000"/>
                  </a:solidFill>
                </a:rPr>
                <a:t>, E. R., Watson, L. R., &amp; </a:t>
              </a:r>
              <a:r>
                <a:rPr lang="en-US" sz="1800" dirty="0" err="1">
                  <a:solidFill>
                    <a:srgbClr val="000000"/>
                  </a:solidFill>
                </a:rPr>
                <a:t>Baranek</a:t>
              </a:r>
              <a:r>
                <a:rPr lang="en-US" sz="1800" dirty="0">
                  <a:solidFill>
                    <a:srgbClr val="000000"/>
                  </a:solidFill>
                </a:rPr>
                <a:t>, G. T. (2009). Use of gesture development in profiling children’s </a:t>
              </a:r>
              <a:r>
                <a:rPr lang="en-US" sz="1800" dirty="0" err="1">
                  <a:solidFill>
                    <a:srgbClr val="000000"/>
                  </a:solidFill>
                </a:rPr>
                <a:t>prelinguistic</a:t>
              </a:r>
              <a:r>
                <a:rPr lang="en-US" sz="1800" dirty="0">
                  <a:solidFill>
                    <a:srgbClr val="000000"/>
                  </a:solidFill>
                </a:rPr>
                <a:t> communication skills. </a:t>
              </a:r>
              <a:r>
                <a:rPr lang="en-US" sz="1800" i="1" dirty="0">
                  <a:solidFill>
                    <a:srgbClr val="000000"/>
                  </a:solidFill>
                </a:rPr>
                <a:t>American journal of speech-language pathology</a:t>
              </a:r>
              <a:r>
                <a:rPr lang="en-US" sz="1800" dirty="0">
                  <a:solidFill>
                    <a:srgbClr val="000000"/>
                  </a:solidFill>
                </a:rPr>
                <a:t>, </a:t>
              </a:r>
              <a:r>
                <a:rPr lang="en-US" sz="1800" i="1" dirty="0">
                  <a:solidFill>
                    <a:srgbClr val="000000"/>
                  </a:solidFill>
                </a:rPr>
                <a:t>18</a:t>
              </a:r>
              <a:r>
                <a:rPr lang="en-US" sz="1800" dirty="0">
                  <a:solidFill>
                    <a:srgbClr val="000000"/>
                  </a:solidFill>
                </a:rPr>
                <a:t>(1), 95-108.</a:t>
              </a:r>
              <a:endParaRPr lang="hr-HR" sz="1800" dirty="0">
                <a:solidFill>
                  <a:srgbClr val="000000"/>
                </a:solidFill>
                <a:latin typeface="Arial" panose="020B0604020202020204" pitchFamily="34" charset="0"/>
                <a:ea typeface="Arial" charset="0"/>
                <a:cs typeface="Arial" panose="020B0604020202020204" pitchFamily="34" charset="0"/>
              </a:endParaRPr>
            </a:p>
            <a:p>
              <a:endParaRPr lang="hr-HR" sz="500" dirty="0">
                <a:solidFill>
                  <a:srgbClr val="FF6600"/>
                </a:solidFill>
                <a:latin typeface="Arial" panose="020B0604020202020204" pitchFamily="34" charset="0"/>
                <a:ea typeface="Arial" charset="0"/>
                <a:cs typeface="Arial" panose="020B0604020202020204" pitchFamily="34" charset="0"/>
              </a:endParaRPr>
            </a:p>
            <a:p>
              <a:pPr eaLnBrk="1" hangingPunct="1">
                <a:spcBef>
                  <a:spcPts val="0"/>
                </a:spcBef>
              </a:pPr>
              <a:endParaRPr lang="en-US" sz="800" dirty="0">
                <a:solidFill>
                  <a:prstClr val="black"/>
                </a:solidFill>
                <a:latin typeface="Arial"/>
                <a:ea typeface="+mn-ea"/>
                <a:cs typeface="Arial"/>
              </a:endParaRPr>
            </a:p>
            <a:p>
              <a:pPr eaLnBrk="1" hangingPunct="1">
                <a:spcBef>
                  <a:spcPts val="0"/>
                </a:spcBef>
              </a:pPr>
              <a:endParaRPr lang="en-US" sz="800" dirty="0">
                <a:solidFill>
                  <a:prstClr val="black"/>
                </a:solidFill>
                <a:latin typeface="Arial"/>
                <a:ea typeface="+mn-ea"/>
                <a:cs typeface="Arial"/>
              </a:endParaRPr>
            </a:p>
            <a:p>
              <a:endParaRPr lang="hr-HR" sz="800" baseline="30000" dirty="0">
                <a:solidFill>
                  <a:srgbClr val="FF6600"/>
                </a:solidFill>
                <a:latin typeface="Arial" panose="020B0604020202020204" pitchFamily="34" charset="0"/>
                <a:ea typeface="Arial" charset="0"/>
                <a:cs typeface="Arial" panose="020B0604020202020204" pitchFamily="34" charset="0"/>
              </a:endParaRPr>
            </a:p>
            <a:p>
              <a:endParaRPr lang="en-US" sz="1800" dirty="0">
                <a:solidFill>
                  <a:srgbClr val="000000"/>
                </a:solidFill>
              </a:endParaRPr>
            </a:p>
          </p:txBody>
        </p:sp>
        <p:sp>
          <p:nvSpPr>
            <p:cNvPr id="41" name="TextBox 40"/>
            <p:cNvSpPr txBox="1"/>
            <p:nvPr/>
          </p:nvSpPr>
          <p:spPr>
            <a:xfrm>
              <a:off x="30324058" y="20981708"/>
              <a:ext cx="12352514" cy="712416"/>
            </a:xfrm>
            <a:prstGeom prst="rect">
              <a:avLst/>
            </a:prstGeom>
            <a:solidFill>
              <a:schemeClr val="accent4">
                <a:lumMod val="40000"/>
                <a:lumOff val="60000"/>
              </a:schemeClr>
            </a:solidFill>
            <a:ln w="5080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4400" b="1" dirty="0">
                  <a:latin typeface="Arial" panose="020B0604020202020204" pitchFamily="34" charset="0"/>
                  <a:cs typeface="Arial" panose="020B0604020202020204" pitchFamily="34" charset="0"/>
                </a:rPr>
                <a:t>References</a:t>
              </a:r>
            </a:p>
          </p:txBody>
        </p:sp>
      </p:grpSp>
      <p:grpSp>
        <p:nvGrpSpPr>
          <p:cNvPr id="31" name="Group 30"/>
          <p:cNvGrpSpPr/>
          <p:nvPr/>
        </p:nvGrpSpPr>
        <p:grpSpPr>
          <a:xfrm>
            <a:off x="32006158" y="15454176"/>
            <a:ext cx="10972800" cy="4631428"/>
            <a:chOff x="30370268" y="15479080"/>
            <a:chExt cx="12306338" cy="5069300"/>
          </a:xfrm>
        </p:grpSpPr>
        <p:sp>
          <p:nvSpPr>
            <p:cNvPr id="27" name="Text Box 179"/>
            <p:cNvSpPr txBox="1">
              <a:spLocks noChangeArrowheads="1"/>
            </p:cNvSpPr>
            <p:nvPr/>
          </p:nvSpPr>
          <p:spPr bwMode="auto">
            <a:xfrm>
              <a:off x="30370268" y="16323751"/>
              <a:ext cx="12306304" cy="4224629"/>
            </a:xfrm>
            <a:prstGeom prst="rect">
              <a:avLst/>
            </a:prstGeom>
            <a:noFill/>
            <a:ln w="50800">
              <a:solidFill>
                <a:schemeClr val="accent4"/>
              </a:solidFill>
              <a:miter lim="800000"/>
              <a:headEnd/>
              <a:tailEnd/>
            </a:ln>
            <a:extLst>
              <a:ext uri="{909E8E84-426E-40dd-AFC4-6F175D3DCCD1}">
                <a14:hiddenFill xmlns:a14="http://schemas.microsoft.com/office/drawing/2010/main" xmlns="">
                  <a:solidFill>
                    <a:srgbClr val="FFFFFF"/>
                  </a:solidFill>
                </a14:hiddenFill>
              </a:ext>
            </a:extLst>
          </p:spPr>
          <p:txBody>
            <a:bodyPr lIns="274320" tIns="137160" rIns="274320" bIns="137160"/>
            <a:lstStyle>
              <a:lvl1pPr eaLnBrk="0" hangingPunct="0">
                <a:tabLst>
                  <a:tab pos="508000" algn="l"/>
                </a:tabLst>
                <a:defRPr sz="3200">
                  <a:solidFill>
                    <a:schemeClr val="tx1"/>
                  </a:solidFill>
                  <a:latin typeface="Helvetica" charset="0"/>
                  <a:ea typeface="ＭＳ Ｐゴシック" charset="0"/>
                  <a:cs typeface="ＭＳ Ｐゴシック" charset="0"/>
                </a:defRPr>
              </a:lvl1pPr>
              <a:lvl2pPr marL="742950" indent="-285750" eaLnBrk="0" hangingPunct="0">
                <a:tabLst>
                  <a:tab pos="508000" algn="l"/>
                </a:tabLst>
                <a:defRPr sz="3200">
                  <a:solidFill>
                    <a:schemeClr val="tx1"/>
                  </a:solidFill>
                  <a:latin typeface="Helvetica" charset="0"/>
                  <a:ea typeface="ＭＳ Ｐゴシック" charset="0"/>
                </a:defRPr>
              </a:lvl2pPr>
              <a:lvl3pPr marL="1143000" indent="-228600" eaLnBrk="0" hangingPunct="0">
                <a:tabLst>
                  <a:tab pos="508000" algn="l"/>
                </a:tabLst>
                <a:defRPr sz="3200">
                  <a:solidFill>
                    <a:schemeClr val="tx1"/>
                  </a:solidFill>
                  <a:latin typeface="Helvetica" charset="0"/>
                  <a:ea typeface="ＭＳ Ｐゴシック" charset="0"/>
                </a:defRPr>
              </a:lvl3pPr>
              <a:lvl4pPr marL="1600200" indent="-228600" eaLnBrk="0" hangingPunct="0">
                <a:tabLst>
                  <a:tab pos="508000" algn="l"/>
                </a:tabLst>
                <a:defRPr sz="3200">
                  <a:solidFill>
                    <a:schemeClr val="tx1"/>
                  </a:solidFill>
                  <a:latin typeface="Helvetica" charset="0"/>
                  <a:ea typeface="ＭＳ Ｐゴシック" charset="0"/>
                </a:defRPr>
              </a:lvl4pPr>
              <a:lvl5pPr marL="2057400" indent="-228600" eaLnBrk="0" hangingPunct="0">
                <a:tabLst>
                  <a:tab pos="508000" algn="l"/>
                </a:tabLst>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9pPr>
            </a:lstStyle>
            <a:p>
              <a:pPr marL="571500" indent="-571500" eaLnBrk="1" hangingPunct="1">
                <a:buFont typeface="Arial"/>
                <a:buChar char="•"/>
              </a:pPr>
              <a:r>
                <a:rPr lang="en-US" sz="3000" dirty="0"/>
                <a:t>Future studies will examine the relationship between these highlighting strategies and child language to determine optimal patterns of maternal highlighting.</a:t>
              </a:r>
            </a:p>
            <a:p>
              <a:pPr marL="571500" indent="-571500" eaLnBrk="1" hangingPunct="1">
                <a:buFont typeface="Arial"/>
                <a:buChar char="•"/>
              </a:pPr>
              <a:endParaRPr lang="en-US" sz="3000" dirty="0">
                <a:latin typeface="Arial" pitchFamily="34" charset="0"/>
                <a:cs typeface="Arial" pitchFamily="34" charset="0"/>
              </a:endParaRPr>
            </a:p>
            <a:p>
              <a:pPr marL="571500" indent="-571500" eaLnBrk="1" hangingPunct="1">
                <a:buFont typeface="Arial"/>
                <a:buChar char="•"/>
              </a:pPr>
              <a:r>
                <a:rPr lang="en-US" sz="3000" dirty="0">
                  <a:latin typeface="Arial" pitchFamily="34" charset="0"/>
                  <a:cs typeface="Arial" pitchFamily="34" charset="0"/>
                </a:rPr>
                <a:t>Findings should be interpreted with caution given the small sample size, the heterogeneity of infants with hearing loss.</a:t>
              </a:r>
            </a:p>
          </p:txBody>
        </p:sp>
        <p:sp>
          <p:nvSpPr>
            <p:cNvPr id="52" name="TextBox 51"/>
            <p:cNvSpPr txBox="1"/>
            <p:nvPr/>
          </p:nvSpPr>
          <p:spPr>
            <a:xfrm>
              <a:off x="30370302" y="15479080"/>
              <a:ext cx="12306304" cy="844672"/>
            </a:xfrm>
            <a:prstGeom prst="rect">
              <a:avLst/>
            </a:prstGeom>
            <a:solidFill>
              <a:schemeClr val="accent4">
                <a:lumMod val="40000"/>
                <a:lumOff val="60000"/>
              </a:schemeClr>
            </a:solidFill>
            <a:ln w="5080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4400" b="1" dirty="0">
                  <a:latin typeface="Arial" panose="020B0604020202020204" pitchFamily="34" charset="0"/>
                  <a:cs typeface="Arial" panose="020B0604020202020204" pitchFamily="34" charset="0"/>
                </a:rPr>
                <a:t>Limitations and Future Directions</a:t>
              </a:r>
            </a:p>
          </p:txBody>
        </p:sp>
      </p:grpSp>
      <p:grpSp>
        <p:nvGrpSpPr>
          <p:cNvPr id="30" name="Group 29"/>
          <p:cNvGrpSpPr/>
          <p:nvPr/>
        </p:nvGrpSpPr>
        <p:grpSpPr>
          <a:xfrm>
            <a:off x="32006181" y="4632291"/>
            <a:ext cx="10972800" cy="10211461"/>
            <a:chOff x="30370268" y="4759817"/>
            <a:chExt cx="12306338" cy="10211461"/>
          </a:xfrm>
        </p:grpSpPr>
        <p:sp>
          <p:nvSpPr>
            <p:cNvPr id="25" name="Text Box 179"/>
            <p:cNvSpPr txBox="1">
              <a:spLocks noChangeArrowheads="1"/>
            </p:cNvSpPr>
            <p:nvPr/>
          </p:nvSpPr>
          <p:spPr bwMode="auto">
            <a:xfrm>
              <a:off x="30370268" y="5529257"/>
              <a:ext cx="12306312" cy="9442021"/>
            </a:xfrm>
            <a:prstGeom prst="rect">
              <a:avLst/>
            </a:prstGeom>
            <a:noFill/>
            <a:ln w="50800">
              <a:solidFill>
                <a:schemeClr val="accent4"/>
              </a:solidFill>
              <a:miter lim="800000"/>
              <a:headEnd/>
              <a:tailEnd/>
            </a:ln>
            <a:extLst>
              <a:ext uri="{909E8E84-426E-40dd-AFC4-6F175D3DCCD1}">
                <a14:hiddenFill xmlns:a14="http://schemas.microsoft.com/office/drawing/2010/main" xmlns="">
                  <a:solidFill>
                    <a:srgbClr val="FFFFFF"/>
                  </a:solidFill>
                </a14:hiddenFill>
              </a:ext>
            </a:extLst>
          </p:spPr>
          <p:txBody>
            <a:bodyPr lIns="274320" tIns="137160" rIns="274320" bIns="137160"/>
            <a:lstStyle>
              <a:lvl1pPr eaLnBrk="0" hangingPunct="0">
                <a:tabLst>
                  <a:tab pos="508000" algn="l"/>
                </a:tabLst>
                <a:defRPr sz="3200">
                  <a:solidFill>
                    <a:schemeClr val="tx1"/>
                  </a:solidFill>
                  <a:latin typeface="Helvetica" charset="0"/>
                  <a:ea typeface="ＭＳ Ｐゴシック" charset="0"/>
                  <a:cs typeface="ＭＳ Ｐゴシック" charset="0"/>
                </a:defRPr>
              </a:lvl1pPr>
              <a:lvl2pPr marL="742950" indent="-285750" eaLnBrk="0" hangingPunct="0">
                <a:tabLst>
                  <a:tab pos="508000" algn="l"/>
                </a:tabLst>
                <a:defRPr sz="3200">
                  <a:solidFill>
                    <a:schemeClr val="tx1"/>
                  </a:solidFill>
                  <a:latin typeface="Helvetica" charset="0"/>
                  <a:ea typeface="ＭＳ Ｐゴシック" charset="0"/>
                </a:defRPr>
              </a:lvl2pPr>
              <a:lvl3pPr marL="1143000" indent="-228600" eaLnBrk="0" hangingPunct="0">
                <a:tabLst>
                  <a:tab pos="508000" algn="l"/>
                </a:tabLst>
                <a:defRPr sz="3200">
                  <a:solidFill>
                    <a:schemeClr val="tx1"/>
                  </a:solidFill>
                  <a:latin typeface="Helvetica" charset="0"/>
                  <a:ea typeface="ＭＳ Ｐゴシック" charset="0"/>
                </a:defRPr>
              </a:lvl3pPr>
              <a:lvl4pPr marL="1600200" indent="-228600" eaLnBrk="0" hangingPunct="0">
                <a:tabLst>
                  <a:tab pos="508000" algn="l"/>
                </a:tabLst>
                <a:defRPr sz="3200">
                  <a:solidFill>
                    <a:schemeClr val="tx1"/>
                  </a:solidFill>
                  <a:latin typeface="Helvetica" charset="0"/>
                  <a:ea typeface="ＭＳ Ｐゴシック" charset="0"/>
                </a:defRPr>
              </a:lvl4pPr>
              <a:lvl5pPr marL="2057400" indent="-228600" eaLnBrk="0" hangingPunct="0">
                <a:tabLst>
                  <a:tab pos="508000" algn="l"/>
                </a:tabLst>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9pPr>
            </a:lstStyle>
            <a:p>
              <a:pPr marL="571500" indent="-571500" eaLnBrk="1" hangingPunct="1">
                <a:spcBef>
                  <a:spcPts val="0"/>
                </a:spcBef>
                <a:buFont typeface="Arial"/>
                <a:buChar char="•"/>
              </a:pPr>
              <a:r>
                <a:rPr lang="en-US" sz="3100" dirty="0"/>
                <a:t>While this study revealed null findings, the results do support previous research that has found similarities between mothers of infant-toddlers with HL and NH in their use of highlighting strategies. </a:t>
              </a:r>
            </a:p>
            <a:p>
              <a:pPr marL="571500" indent="-571500" eaLnBrk="1" hangingPunct="1">
                <a:spcBef>
                  <a:spcPts val="0"/>
                </a:spcBef>
                <a:buFont typeface="Arial"/>
                <a:buChar char="•"/>
              </a:pPr>
              <a:endParaRPr lang="en-US" sz="3100" b="1" dirty="0">
                <a:latin typeface="Arial"/>
                <a:cs typeface="Arial"/>
              </a:endParaRPr>
            </a:p>
            <a:p>
              <a:pPr marL="571500" indent="-571500" eaLnBrk="1" hangingPunct="1">
                <a:spcBef>
                  <a:spcPts val="0"/>
                </a:spcBef>
                <a:buFont typeface="Arial"/>
                <a:buChar char="•"/>
              </a:pPr>
              <a:r>
                <a:rPr lang="en-US" sz="3100" dirty="0"/>
                <a:t>The current study extends previous work by demonstrating that not only are overall rates of these strategies comparable, but that relative proportions of gesture and contour types are comparable between age-matched groups. </a:t>
              </a:r>
            </a:p>
            <a:p>
              <a:pPr marL="571500" indent="-571500" eaLnBrk="1" hangingPunct="1">
                <a:spcBef>
                  <a:spcPts val="0"/>
                </a:spcBef>
                <a:buFont typeface="Arial"/>
                <a:buChar char="•"/>
              </a:pPr>
              <a:endParaRPr lang="en-US" sz="3100" dirty="0">
                <a:latin typeface="Arial"/>
                <a:cs typeface="Arial"/>
              </a:endParaRPr>
            </a:p>
            <a:p>
              <a:pPr marL="571500" indent="-571500" eaLnBrk="1" hangingPunct="1">
                <a:buFont typeface="Arial"/>
                <a:buChar char="•"/>
              </a:pPr>
              <a:r>
                <a:rPr lang="en-US" sz="3100" dirty="0">
                  <a:latin typeface="Arial"/>
                  <a:cs typeface="Arial"/>
                </a:rPr>
                <a:t>It is promising that parents of children with HL do not reduce their use of these facilitative language strategies </a:t>
              </a:r>
              <a:r>
                <a:rPr lang="en-US" sz="3100" dirty="0"/>
                <a:t>despite their children’s relatively delayed communicative abilities. </a:t>
              </a:r>
            </a:p>
            <a:p>
              <a:pPr marL="571500" indent="-571500" eaLnBrk="1" hangingPunct="1">
                <a:buFont typeface="Arial"/>
                <a:buChar char="•"/>
              </a:pPr>
              <a:endParaRPr lang="en-US" sz="2800" dirty="0">
                <a:latin typeface="Arial"/>
                <a:cs typeface="Arial"/>
              </a:endParaRPr>
            </a:p>
            <a:p>
              <a:pPr marL="571500" indent="-571500" eaLnBrk="1" hangingPunct="1">
                <a:buFont typeface="Arial"/>
                <a:buChar char="•"/>
              </a:pPr>
              <a:endParaRPr lang="en-US" sz="2800" dirty="0">
                <a:latin typeface="Arial"/>
                <a:cs typeface="Arial"/>
              </a:endParaRPr>
            </a:p>
          </p:txBody>
        </p:sp>
        <p:sp>
          <p:nvSpPr>
            <p:cNvPr id="53" name="TextBox 52"/>
            <p:cNvSpPr txBox="1"/>
            <p:nvPr/>
          </p:nvSpPr>
          <p:spPr>
            <a:xfrm>
              <a:off x="30370286" y="4759817"/>
              <a:ext cx="12306320" cy="769441"/>
            </a:xfrm>
            <a:prstGeom prst="rect">
              <a:avLst/>
            </a:prstGeom>
            <a:solidFill>
              <a:schemeClr val="accent4">
                <a:lumMod val="40000"/>
                <a:lumOff val="60000"/>
              </a:schemeClr>
            </a:solidFill>
            <a:ln w="5080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4400" b="1" dirty="0">
                  <a:latin typeface="Arial" panose="020B0604020202020204" pitchFamily="34" charset="0"/>
                  <a:cs typeface="Arial" panose="020B0604020202020204" pitchFamily="34" charset="0"/>
                </a:rPr>
                <a:t>Conclusions</a:t>
              </a:r>
            </a:p>
          </p:txBody>
        </p:sp>
      </p:grpSp>
      <p:grpSp>
        <p:nvGrpSpPr>
          <p:cNvPr id="29" name="Group 28"/>
          <p:cNvGrpSpPr/>
          <p:nvPr/>
        </p:nvGrpSpPr>
        <p:grpSpPr>
          <a:xfrm>
            <a:off x="12597854" y="4610596"/>
            <a:ext cx="18695492" cy="10239006"/>
            <a:chOff x="12360875" y="4761050"/>
            <a:chExt cx="17369643" cy="10206235"/>
          </a:xfrm>
        </p:grpSpPr>
        <p:sp>
          <p:nvSpPr>
            <p:cNvPr id="20" name="Text Box 179"/>
            <p:cNvSpPr txBox="1">
              <a:spLocks noChangeArrowheads="1"/>
            </p:cNvSpPr>
            <p:nvPr/>
          </p:nvSpPr>
          <p:spPr bwMode="auto">
            <a:xfrm>
              <a:off x="12360875" y="5534417"/>
              <a:ext cx="17369642" cy="9432868"/>
            </a:xfrm>
            <a:prstGeom prst="rect">
              <a:avLst/>
            </a:prstGeom>
            <a:noFill/>
            <a:ln w="50800">
              <a:solidFill>
                <a:schemeClr val="accent4"/>
              </a:solidFill>
              <a:miter lim="800000"/>
              <a:headEnd/>
              <a:tailEnd/>
            </a:ln>
            <a:extLst>
              <a:ext uri="{909E8E84-426E-40dd-AFC4-6F175D3DCCD1}">
                <a14:hiddenFill xmlns:a14="http://schemas.microsoft.com/office/drawing/2010/main" xmlns="">
                  <a:solidFill>
                    <a:srgbClr val="FFFFFF"/>
                  </a:solidFill>
                </a14:hiddenFill>
              </a:ext>
            </a:extLst>
          </p:spPr>
          <p:txBody>
            <a:bodyPr lIns="274320" tIns="137160" rIns="274320" bIns="137160"/>
            <a:lstStyle>
              <a:lvl1pPr eaLnBrk="0" hangingPunct="0">
                <a:tabLst>
                  <a:tab pos="508000" algn="l"/>
                </a:tabLst>
                <a:defRPr sz="3200">
                  <a:solidFill>
                    <a:schemeClr val="tx1"/>
                  </a:solidFill>
                  <a:latin typeface="Helvetica" charset="0"/>
                  <a:ea typeface="ＭＳ Ｐゴシック" charset="0"/>
                  <a:cs typeface="ＭＳ Ｐゴシック" charset="0"/>
                </a:defRPr>
              </a:lvl1pPr>
              <a:lvl2pPr marL="742950" indent="-285750" eaLnBrk="0" hangingPunct="0">
                <a:tabLst>
                  <a:tab pos="508000" algn="l"/>
                </a:tabLst>
                <a:defRPr sz="3200">
                  <a:solidFill>
                    <a:schemeClr val="tx1"/>
                  </a:solidFill>
                  <a:latin typeface="Helvetica" charset="0"/>
                  <a:ea typeface="ＭＳ Ｐゴシック" charset="0"/>
                </a:defRPr>
              </a:lvl2pPr>
              <a:lvl3pPr marL="1143000" indent="-228600" eaLnBrk="0" hangingPunct="0">
                <a:tabLst>
                  <a:tab pos="508000" algn="l"/>
                </a:tabLst>
                <a:defRPr sz="3200">
                  <a:solidFill>
                    <a:schemeClr val="tx1"/>
                  </a:solidFill>
                  <a:latin typeface="Helvetica" charset="0"/>
                  <a:ea typeface="ＭＳ Ｐゴシック" charset="0"/>
                </a:defRPr>
              </a:lvl3pPr>
              <a:lvl4pPr marL="1600200" indent="-228600" eaLnBrk="0" hangingPunct="0">
                <a:tabLst>
                  <a:tab pos="508000" algn="l"/>
                </a:tabLst>
                <a:defRPr sz="3200">
                  <a:solidFill>
                    <a:schemeClr val="tx1"/>
                  </a:solidFill>
                  <a:latin typeface="Helvetica" charset="0"/>
                  <a:ea typeface="ＭＳ Ｐゴシック" charset="0"/>
                </a:defRPr>
              </a:lvl4pPr>
              <a:lvl5pPr marL="2057400" indent="-228600" eaLnBrk="0" hangingPunct="0">
                <a:tabLst>
                  <a:tab pos="508000" algn="l"/>
                </a:tabLst>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9pPr>
            </a:lstStyle>
            <a:p>
              <a:pPr algn="ctr" eaLnBrk="1" hangingPunct="1">
                <a:spcBef>
                  <a:spcPts val="0"/>
                </a:spcBef>
              </a:pPr>
              <a:endParaRPr lang="en-US" sz="1500" b="1" dirty="0">
                <a:latin typeface="Arial" pitchFamily="34" charset="0"/>
                <a:cs typeface="Arial" pitchFamily="34" charset="0"/>
              </a:endParaRPr>
            </a:p>
            <a:p>
              <a:pPr eaLnBrk="1" hangingPunct="1"/>
              <a:endParaRPr lang="en-US" sz="1200" b="1" dirty="0">
                <a:latin typeface="Arial"/>
                <a:cs typeface="Arial"/>
              </a:endParaRPr>
            </a:p>
          </p:txBody>
        </p:sp>
        <p:sp>
          <p:nvSpPr>
            <p:cNvPr id="54" name="TextBox 53"/>
            <p:cNvSpPr txBox="1"/>
            <p:nvPr/>
          </p:nvSpPr>
          <p:spPr>
            <a:xfrm>
              <a:off x="12360875" y="4761050"/>
              <a:ext cx="17369643" cy="773367"/>
            </a:xfrm>
            <a:prstGeom prst="rect">
              <a:avLst/>
            </a:prstGeom>
            <a:solidFill>
              <a:schemeClr val="accent4">
                <a:lumMod val="40000"/>
                <a:lumOff val="60000"/>
              </a:schemeClr>
            </a:solidFill>
            <a:ln w="5080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4400" b="1" dirty="0">
                  <a:latin typeface="Arial" panose="020B0604020202020204" pitchFamily="34" charset="0"/>
                  <a:cs typeface="Arial" panose="020B0604020202020204" pitchFamily="34" charset="0"/>
                </a:rPr>
                <a:t>Coding Schemes</a:t>
              </a:r>
            </a:p>
          </p:txBody>
        </p:sp>
      </p:grpSp>
      <p:grpSp>
        <p:nvGrpSpPr>
          <p:cNvPr id="33" name="Group 32"/>
          <p:cNvGrpSpPr/>
          <p:nvPr/>
        </p:nvGrpSpPr>
        <p:grpSpPr>
          <a:xfrm>
            <a:off x="32006197" y="28435006"/>
            <a:ext cx="11061029" cy="4153305"/>
            <a:chOff x="30324058" y="28843729"/>
            <a:chExt cx="10972800" cy="3638935"/>
          </a:xfrm>
        </p:grpSpPr>
        <p:sp>
          <p:nvSpPr>
            <p:cNvPr id="23" name="Text Box 179"/>
            <p:cNvSpPr txBox="1">
              <a:spLocks noChangeArrowheads="1"/>
            </p:cNvSpPr>
            <p:nvPr/>
          </p:nvSpPr>
          <p:spPr bwMode="auto">
            <a:xfrm>
              <a:off x="30324058" y="29613170"/>
              <a:ext cx="10972800" cy="2869494"/>
            </a:xfrm>
            <a:prstGeom prst="rect">
              <a:avLst/>
            </a:prstGeom>
            <a:noFill/>
            <a:ln w="50800">
              <a:solidFill>
                <a:schemeClr val="accent4"/>
              </a:solidFill>
              <a:miter lim="800000"/>
              <a:headEnd/>
              <a:tailEnd/>
            </a:ln>
            <a:extLst>
              <a:ext uri="{909E8E84-426E-40dd-AFC4-6F175D3DCCD1}">
                <a14:hiddenFill xmlns:a14="http://schemas.microsoft.com/office/drawing/2010/main" xmlns="">
                  <a:solidFill>
                    <a:srgbClr val="FFFFFF"/>
                  </a:solidFill>
                </a14:hiddenFill>
              </a:ext>
            </a:extLst>
          </p:spPr>
          <p:txBody>
            <a:bodyPr lIns="274320" tIns="137160" rIns="274320" bIns="137160"/>
            <a:lstStyle>
              <a:lvl1pPr eaLnBrk="0" hangingPunct="0">
                <a:tabLst>
                  <a:tab pos="508000" algn="l"/>
                </a:tabLst>
                <a:defRPr sz="3200">
                  <a:solidFill>
                    <a:schemeClr val="tx1"/>
                  </a:solidFill>
                  <a:latin typeface="Helvetica" charset="0"/>
                  <a:ea typeface="ＭＳ Ｐゴシック" charset="0"/>
                  <a:cs typeface="ＭＳ Ｐゴシック" charset="0"/>
                </a:defRPr>
              </a:lvl1pPr>
              <a:lvl2pPr marL="742950" indent="-285750" eaLnBrk="0" hangingPunct="0">
                <a:tabLst>
                  <a:tab pos="508000" algn="l"/>
                </a:tabLst>
                <a:defRPr sz="3200">
                  <a:solidFill>
                    <a:schemeClr val="tx1"/>
                  </a:solidFill>
                  <a:latin typeface="Helvetica" charset="0"/>
                  <a:ea typeface="ＭＳ Ｐゴシック" charset="0"/>
                </a:defRPr>
              </a:lvl2pPr>
              <a:lvl3pPr marL="1143000" indent="-228600" eaLnBrk="0" hangingPunct="0">
                <a:tabLst>
                  <a:tab pos="508000" algn="l"/>
                </a:tabLst>
                <a:defRPr sz="3200">
                  <a:solidFill>
                    <a:schemeClr val="tx1"/>
                  </a:solidFill>
                  <a:latin typeface="Helvetica" charset="0"/>
                  <a:ea typeface="ＭＳ Ｐゴシック" charset="0"/>
                </a:defRPr>
              </a:lvl3pPr>
              <a:lvl4pPr marL="1600200" indent="-228600" eaLnBrk="0" hangingPunct="0">
                <a:tabLst>
                  <a:tab pos="508000" algn="l"/>
                </a:tabLst>
                <a:defRPr sz="3200">
                  <a:solidFill>
                    <a:schemeClr val="tx1"/>
                  </a:solidFill>
                  <a:latin typeface="Helvetica" charset="0"/>
                  <a:ea typeface="ＭＳ Ｐゴシック" charset="0"/>
                </a:defRPr>
              </a:lvl4pPr>
              <a:lvl5pPr marL="2057400" indent="-228600" eaLnBrk="0" hangingPunct="0">
                <a:tabLst>
                  <a:tab pos="508000" algn="l"/>
                </a:tabLst>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9pPr>
            </a:lstStyle>
            <a:p>
              <a:pPr algn="ctr" eaLnBrk="1" hangingPunct="1">
                <a:spcBef>
                  <a:spcPts val="0"/>
                </a:spcBef>
              </a:pPr>
              <a:endParaRPr lang="en-US" sz="900" dirty="0">
                <a:latin typeface="Arial"/>
                <a:cs typeface="Arial"/>
              </a:endParaRPr>
            </a:p>
            <a:p>
              <a:pPr algn="just" eaLnBrk="1" hangingPunct="1"/>
              <a:r>
                <a:rPr lang="en-US" sz="2800" i="1" dirty="0">
                  <a:latin typeface="Arial"/>
                  <a:cs typeface="Arial"/>
                </a:rPr>
                <a:t>Yael S. Stern, yael.stern@u.northwestern.edu</a:t>
              </a:r>
            </a:p>
            <a:p>
              <a:pPr algn="just" eaLnBrk="1" hangingPunct="1"/>
              <a:endParaRPr lang="en-US" sz="1800" i="1" dirty="0">
                <a:latin typeface="Arial"/>
                <a:cs typeface="Arial"/>
              </a:endParaRPr>
            </a:p>
            <a:p>
              <a:pPr algn="just" eaLnBrk="1" hangingPunct="1"/>
              <a:r>
                <a:rPr lang="en-US" sz="2800" i="1" dirty="0">
                  <a:latin typeface="Arial"/>
                  <a:cs typeface="Arial"/>
                </a:rPr>
                <a:t>This study was funded by the National Institutes of Health: </a:t>
              </a:r>
              <a:r>
                <a:rPr lang="is-IS" sz="2800" i="1" dirty="0">
                  <a:latin typeface="Arial"/>
                  <a:cs typeface="Arial"/>
                </a:rPr>
                <a:t>NIDCD (R03DC012639).</a:t>
              </a:r>
              <a:endParaRPr lang="en-US" sz="2800" i="1" dirty="0">
                <a:latin typeface="Arial"/>
                <a:cs typeface="Arial"/>
              </a:endParaRPr>
            </a:p>
            <a:p>
              <a:pPr algn="just" eaLnBrk="1" hangingPunct="1"/>
              <a:endParaRPr lang="en-US" sz="1800" i="1" dirty="0">
                <a:latin typeface="Arial"/>
                <a:cs typeface="Arial"/>
              </a:endParaRPr>
            </a:p>
            <a:p>
              <a:pPr algn="just" eaLnBrk="1" hangingPunct="1"/>
              <a:r>
                <a:rPr lang="en-US" sz="2500" i="1" u="sng" dirty="0">
                  <a:latin typeface="Arial"/>
                  <a:cs typeface="Arial"/>
                </a:rPr>
                <a:t>Disclosure statement</a:t>
              </a:r>
              <a:r>
                <a:rPr lang="en-US" sz="2500" i="1" dirty="0">
                  <a:latin typeface="Arial"/>
                  <a:cs typeface="Arial"/>
                </a:rPr>
                <a:t>: Yael Stern: No conflict of interest; Katie </a:t>
              </a:r>
              <a:r>
                <a:rPr lang="en-US" sz="2500" i="1" dirty="0" err="1">
                  <a:latin typeface="Arial"/>
                  <a:cs typeface="Arial"/>
                </a:rPr>
                <a:t>Zanzinger</a:t>
              </a:r>
              <a:r>
                <a:rPr lang="en-US" sz="2500" i="1" dirty="0">
                  <a:latin typeface="Arial"/>
                  <a:cs typeface="Arial"/>
                </a:rPr>
                <a:t>: No conflict of interest; Megan Y. Roberts: No conflict of interest.</a:t>
              </a:r>
            </a:p>
          </p:txBody>
        </p:sp>
        <p:sp>
          <p:nvSpPr>
            <p:cNvPr id="57" name="TextBox 56"/>
            <p:cNvSpPr txBox="1"/>
            <p:nvPr/>
          </p:nvSpPr>
          <p:spPr>
            <a:xfrm>
              <a:off x="30324058" y="28843729"/>
              <a:ext cx="10972800" cy="769441"/>
            </a:xfrm>
            <a:prstGeom prst="rect">
              <a:avLst/>
            </a:prstGeom>
            <a:solidFill>
              <a:schemeClr val="accent4">
                <a:lumMod val="40000"/>
                <a:lumOff val="60000"/>
              </a:schemeClr>
            </a:solidFill>
            <a:ln w="5080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4400" b="1" dirty="0">
                  <a:latin typeface="Arial" panose="020B0604020202020204" pitchFamily="34" charset="0"/>
                  <a:cs typeface="Arial" panose="020B0604020202020204" pitchFamily="34" charset="0"/>
                </a:rPr>
                <a:t>More Information</a:t>
              </a:r>
            </a:p>
          </p:txBody>
        </p:sp>
      </p:grpSp>
      <p:sp>
        <p:nvSpPr>
          <p:cNvPr id="58" name="Text Box 179"/>
          <p:cNvSpPr txBox="1">
            <a:spLocks noChangeArrowheads="1"/>
          </p:cNvSpPr>
          <p:nvPr/>
        </p:nvSpPr>
        <p:spPr bwMode="auto">
          <a:xfrm>
            <a:off x="12509934" y="15454176"/>
            <a:ext cx="18695488" cy="8599624"/>
          </a:xfrm>
          <a:prstGeom prst="rect">
            <a:avLst/>
          </a:prstGeom>
          <a:noFill/>
          <a:ln w="50800">
            <a:solidFill>
              <a:schemeClr val="accent4"/>
            </a:solidFill>
            <a:miter lim="800000"/>
            <a:headEnd/>
            <a:tailEnd/>
          </a:ln>
          <a:extLst>
            <a:ext uri="{909E8E84-426E-40dd-AFC4-6F175D3DCCD1}">
              <a14:hiddenFill xmlns:a14="http://schemas.microsoft.com/office/drawing/2010/main" xmlns="">
                <a:solidFill>
                  <a:srgbClr val="FFFFFF"/>
                </a:solidFill>
              </a14:hiddenFill>
            </a:ext>
          </a:extLst>
        </p:spPr>
        <p:txBody>
          <a:bodyPr lIns="274320" tIns="137160" rIns="274320" bIns="137160"/>
          <a:lstStyle>
            <a:lvl1pPr eaLnBrk="0" hangingPunct="0">
              <a:tabLst>
                <a:tab pos="508000" algn="l"/>
              </a:tabLst>
              <a:defRPr sz="3200">
                <a:solidFill>
                  <a:schemeClr val="tx1"/>
                </a:solidFill>
                <a:latin typeface="Helvetica" charset="0"/>
                <a:ea typeface="ＭＳ Ｐゴシック" charset="0"/>
                <a:cs typeface="ＭＳ Ｐゴシック" charset="0"/>
              </a:defRPr>
            </a:lvl1pPr>
            <a:lvl2pPr marL="742950" indent="-285750" eaLnBrk="0" hangingPunct="0">
              <a:tabLst>
                <a:tab pos="508000" algn="l"/>
              </a:tabLst>
              <a:defRPr sz="3200">
                <a:solidFill>
                  <a:schemeClr val="tx1"/>
                </a:solidFill>
                <a:latin typeface="Helvetica" charset="0"/>
                <a:ea typeface="ＭＳ Ｐゴシック" charset="0"/>
              </a:defRPr>
            </a:lvl2pPr>
            <a:lvl3pPr marL="1143000" indent="-228600" eaLnBrk="0" hangingPunct="0">
              <a:tabLst>
                <a:tab pos="508000" algn="l"/>
              </a:tabLst>
              <a:defRPr sz="3200">
                <a:solidFill>
                  <a:schemeClr val="tx1"/>
                </a:solidFill>
                <a:latin typeface="Helvetica" charset="0"/>
                <a:ea typeface="ＭＳ Ｐゴシック" charset="0"/>
              </a:defRPr>
            </a:lvl3pPr>
            <a:lvl4pPr marL="1600200" indent="-228600" eaLnBrk="0" hangingPunct="0">
              <a:tabLst>
                <a:tab pos="508000" algn="l"/>
              </a:tabLst>
              <a:defRPr sz="3200">
                <a:solidFill>
                  <a:schemeClr val="tx1"/>
                </a:solidFill>
                <a:latin typeface="Helvetica" charset="0"/>
                <a:ea typeface="ＭＳ Ｐゴシック" charset="0"/>
              </a:defRPr>
            </a:lvl4pPr>
            <a:lvl5pPr marL="2057400" indent="-228600" eaLnBrk="0" hangingPunct="0">
              <a:tabLst>
                <a:tab pos="508000" algn="l"/>
              </a:tabLst>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9pPr>
          </a:lstStyle>
          <a:p>
            <a:pPr eaLnBrk="1" hangingPunct="1"/>
            <a:endParaRPr lang="en-US" sz="3600" b="1" dirty="0">
              <a:latin typeface="Arial" pitchFamily="34" charset="0"/>
              <a:cs typeface="Arial" pitchFamily="34" charset="0"/>
            </a:endParaRPr>
          </a:p>
          <a:p>
            <a:pPr eaLnBrk="1" hangingPunct="1"/>
            <a:endParaRPr lang="en-US" sz="1800" b="1" dirty="0">
              <a:latin typeface="Arial" pitchFamily="34" charset="0"/>
              <a:cs typeface="Arial" pitchFamily="34" charset="0"/>
            </a:endParaRPr>
          </a:p>
          <a:p>
            <a:pPr eaLnBrk="1" hangingPunct="1"/>
            <a:r>
              <a:rPr lang="en-US" sz="3600" b="1" dirty="0">
                <a:latin typeface="Arial" pitchFamily="34" charset="0"/>
                <a:cs typeface="Arial" pitchFamily="34" charset="0"/>
              </a:rPr>
              <a:t>Figure 2. </a:t>
            </a:r>
            <a:r>
              <a:rPr lang="en-US" sz="3600" dirty="0">
                <a:latin typeface="Arial" pitchFamily="34" charset="0"/>
                <a:cs typeface="Arial" pitchFamily="34" charset="0"/>
              </a:rPr>
              <a:t>Frequency of maternal gesture use and of gesture type proportions. </a:t>
            </a:r>
          </a:p>
          <a:p>
            <a:pPr algn="just" eaLnBrk="1" hangingPunct="1">
              <a:spcBef>
                <a:spcPts val="1680"/>
              </a:spcBef>
            </a:pPr>
            <a:endParaRPr lang="en-US" i="1" dirty="0">
              <a:latin typeface="Arial" pitchFamily="34" charset="0"/>
              <a:cs typeface="Arial" pitchFamily="34" charset="0"/>
            </a:endParaRPr>
          </a:p>
          <a:p>
            <a:pPr algn="just" eaLnBrk="1" hangingPunct="1">
              <a:spcBef>
                <a:spcPts val="1680"/>
              </a:spcBef>
            </a:pPr>
            <a:endParaRPr lang="en-US" i="1" dirty="0">
              <a:latin typeface="Arial" pitchFamily="34" charset="0"/>
              <a:cs typeface="Arial" pitchFamily="34" charset="0"/>
            </a:endParaRPr>
          </a:p>
        </p:txBody>
      </p:sp>
      <p:sp>
        <p:nvSpPr>
          <p:cNvPr id="59" name="Text Box 179"/>
          <p:cNvSpPr txBox="1">
            <a:spLocks noChangeArrowheads="1"/>
          </p:cNvSpPr>
          <p:nvPr/>
        </p:nvSpPr>
        <p:spPr bwMode="auto">
          <a:xfrm>
            <a:off x="12597854" y="24396017"/>
            <a:ext cx="18695489" cy="8229600"/>
          </a:xfrm>
          <a:prstGeom prst="rect">
            <a:avLst/>
          </a:prstGeom>
          <a:noFill/>
          <a:ln w="50800">
            <a:solidFill>
              <a:schemeClr val="accent4"/>
            </a:solidFill>
            <a:miter lim="800000"/>
            <a:headEnd/>
            <a:tailEnd/>
          </a:ln>
          <a:extLst>
            <a:ext uri="{909E8E84-426E-40dd-AFC4-6F175D3DCCD1}">
              <a14:hiddenFill xmlns:a14="http://schemas.microsoft.com/office/drawing/2010/main" xmlns="">
                <a:solidFill>
                  <a:srgbClr val="FFFFFF"/>
                </a:solidFill>
              </a14:hiddenFill>
            </a:ext>
          </a:extLst>
        </p:spPr>
        <p:txBody>
          <a:bodyPr lIns="274320" tIns="137160" rIns="274320" bIns="137160"/>
          <a:lstStyle>
            <a:lvl1pPr eaLnBrk="0" hangingPunct="0">
              <a:tabLst>
                <a:tab pos="508000" algn="l"/>
              </a:tabLst>
              <a:defRPr sz="3200">
                <a:solidFill>
                  <a:schemeClr val="tx1"/>
                </a:solidFill>
                <a:latin typeface="Helvetica" charset="0"/>
                <a:ea typeface="ＭＳ Ｐゴシック" charset="0"/>
                <a:cs typeface="ＭＳ Ｐゴシック" charset="0"/>
              </a:defRPr>
            </a:lvl1pPr>
            <a:lvl2pPr marL="742950" indent="-285750" eaLnBrk="0" hangingPunct="0">
              <a:tabLst>
                <a:tab pos="508000" algn="l"/>
              </a:tabLst>
              <a:defRPr sz="3200">
                <a:solidFill>
                  <a:schemeClr val="tx1"/>
                </a:solidFill>
                <a:latin typeface="Helvetica" charset="0"/>
                <a:ea typeface="ＭＳ Ｐゴシック" charset="0"/>
              </a:defRPr>
            </a:lvl2pPr>
            <a:lvl3pPr marL="1143000" indent="-228600" eaLnBrk="0" hangingPunct="0">
              <a:tabLst>
                <a:tab pos="508000" algn="l"/>
              </a:tabLst>
              <a:defRPr sz="3200">
                <a:solidFill>
                  <a:schemeClr val="tx1"/>
                </a:solidFill>
                <a:latin typeface="Helvetica" charset="0"/>
                <a:ea typeface="ＭＳ Ｐゴシック" charset="0"/>
              </a:defRPr>
            </a:lvl3pPr>
            <a:lvl4pPr marL="1600200" indent="-228600" eaLnBrk="0" hangingPunct="0">
              <a:tabLst>
                <a:tab pos="508000" algn="l"/>
              </a:tabLst>
              <a:defRPr sz="3200">
                <a:solidFill>
                  <a:schemeClr val="tx1"/>
                </a:solidFill>
                <a:latin typeface="Helvetica" charset="0"/>
                <a:ea typeface="ＭＳ Ｐゴシック" charset="0"/>
              </a:defRPr>
            </a:lvl4pPr>
            <a:lvl5pPr marL="2057400" indent="-228600" eaLnBrk="0" hangingPunct="0">
              <a:tabLst>
                <a:tab pos="508000" algn="l"/>
              </a:tabLst>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9pPr>
          </a:lstStyle>
          <a:p>
            <a:pPr eaLnBrk="1" hangingPunct="1"/>
            <a:r>
              <a:rPr lang="en-US" sz="3600" b="1" dirty="0">
                <a:latin typeface="Arial" pitchFamily="34" charset="0"/>
                <a:cs typeface="Arial" pitchFamily="34" charset="0"/>
              </a:rPr>
              <a:t>Figure 3. </a:t>
            </a:r>
            <a:r>
              <a:rPr lang="en-US" sz="3600" dirty="0">
                <a:latin typeface="Arial" pitchFamily="34" charset="0"/>
                <a:cs typeface="Arial" pitchFamily="34" charset="0"/>
              </a:rPr>
              <a:t>Distributions of maternal use of IDS contour shapes. </a:t>
            </a:r>
          </a:p>
          <a:p>
            <a:pPr eaLnBrk="1" hangingPunct="1"/>
            <a:endParaRPr lang="en-US" sz="3600" b="1" dirty="0">
              <a:latin typeface="Arial" pitchFamily="34" charset="0"/>
              <a:cs typeface="Arial" pitchFamily="34" charset="0"/>
            </a:endParaRPr>
          </a:p>
          <a:p>
            <a:pPr eaLnBrk="1" hangingPunct="1"/>
            <a:endParaRPr lang="en-US" sz="3600" b="1" dirty="0">
              <a:latin typeface="Arial" pitchFamily="34" charset="0"/>
              <a:cs typeface="Arial" pitchFamily="34" charset="0"/>
            </a:endParaRPr>
          </a:p>
          <a:p>
            <a:pPr eaLnBrk="1" hangingPunct="1"/>
            <a:endParaRPr lang="en-US" sz="1200" b="1" dirty="0">
              <a:latin typeface="Arial"/>
              <a:cs typeface="Arial"/>
            </a:endParaRPr>
          </a:p>
        </p:txBody>
      </p:sp>
      <p:sp>
        <p:nvSpPr>
          <p:cNvPr id="6" name="TextBox 6"/>
          <p:cNvSpPr txBox="1">
            <a:spLocks noChangeArrowheads="1"/>
          </p:cNvSpPr>
          <p:nvPr/>
        </p:nvSpPr>
        <p:spPr bwMode="auto">
          <a:xfrm>
            <a:off x="8380542" y="492474"/>
            <a:ext cx="27130116" cy="3050066"/>
          </a:xfrm>
          <a:prstGeom prst="rect">
            <a:avLst/>
          </a:prstGeom>
          <a:solidFill>
            <a:schemeClr val="accent4">
              <a:lumMod val="40000"/>
              <a:lumOff val="60000"/>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square" tIns="91440" bIns="91440">
            <a:spAutoFit/>
          </a:bodyPr>
          <a:lstStyle>
            <a:lvl1pPr eaLnBrk="0" hangingPunct="0">
              <a:tabLst>
                <a:tab pos="500063" algn="l"/>
              </a:tabLst>
              <a:defRPr sz="3200">
                <a:solidFill>
                  <a:schemeClr val="tx1"/>
                </a:solidFill>
                <a:latin typeface="Helvetica" charset="0"/>
                <a:ea typeface="ＭＳ Ｐゴシック" charset="0"/>
                <a:cs typeface="ＭＳ Ｐゴシック" charset="0"/>
              </a:defRPr>
            </a:lvl1pPr>
            <a:lvl2pPr marL="742950" indent="-285750" eaLnBrk="0" hangingPunct="0">
              <a:tabLst>
                <a:tab pos="500063" algn="l"/>
              </a:tabLst>
              <a:defRPr sz="3200">
                <a:solidFill>
                  <a:schemeClr val="tx1"/>
                </a:solidFill>
                <a:latin typeface="Helvetica" charset="0"/>
                <a:ea typeface="ＭＳ Ｐゴシック" charset="0"/>
              </a:defRPr>
            </a:lvl2pPr>
            <a:lvl3pPr marL="1143000" indent="-228600" eaLnBrk="0" hangingPunct="0">
              <a:tabLst>
                <a:tab pos="500063" algn="l"/>
              </a:tabLst>
              <a:defRPr sz="3200">
                <a:solidFill>
                  <a:schemeClr val="tx1"/>
                </a:solidFill>
                <a:latin typeface="Helvetica" charset="0"/>
                <a:ea typeface="ＭＳ Ｐゴシック" charset="0"/>
              </a:defRPr>
            </a:lvl3pPr>
            <a:lvl4pPr marL="1600200" indent="-228600" eaLnBrk="0" hangingPunct="0">
              <a:tabLst>
                <a:tab pos="500063" algn="l"/>
              </a:tabLst>
              <a:defRPr sz="3200">
                <a:solidFill>
                  <a:schemeClr val="tx1"/>
                </a:solidFill>
                <a:latin typeface="Helvetica" charset="0"/>
                <a:ea typeface="ＭＳ Ｐゴシック" charset="0"/>
              </a:defRPr>
            </a:lvl4pPr>
            <a:lvl5pPr marL="2057400" indent="-228600" eaLnBrk="0" hangingPunct="0">
              <a:tabLst>
                <a:tab pos="500063" algn="l"/>
              </a:tabLst>
              <a:defRPr sz="32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500063" algn="l"/>
              </a:tabLst>
              <a:defRPr sz="32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500063" algn="l"/>
              </a:tabLst>
              <a:defRPr sz="32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500063" algn="l"/>
              </a:tabLst>
              <a:defRPr sz="32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500063" algn="l"/>
              </a:tabLst>
              <a:defRPr sz="3200">
                <a:solidFill>
                  <a:schemeClr val="tx1"/>
                </a:solidFill>
                <a:latin typeface="Helvetica" charset="0"/>
                <a:ea typeface="ＭＳ Ｐゴシック" charset="0"/>
              </a:defRPr>
            </a:lvl9pPr>
          </a:lstStyle>
          <a:p>
            <a:pPr algn="ctr" eaLnBrk="1" hangingPunct="1">
              <a:spcBef>
                <a:spcPct val="10000"/>
              </a:spcBef>
            </a:pPr>
            <a:r>
              <a:rPr lang="en-US" sz="7000" dirty="0"/>
              <a:t>Acoustic and Gestural Highlighting in Maternal Speech Directed at Infants with Hearing Loss </a:t>
            </a:r>
            <a:endParaRPr lang="en-US" sz="7000" b="1" dirty="0">
              <a:solidFill>
                <a:srgbClr val="000000"/>
              </a:solidFill>
              <a:latin typeface="Arial" panose="020B0604020202020204" pitchFamily="34" charset="0"/>
              <a:cs typeface="Arial" panose="020B0604020202020204" pitchFamily="34" charset="0"/>
            </a:endParaRPr>
          </a:p>
          <a:p>
            <a:pPr algn="ctr" eaLnBrk="1" hangingPunct="1">
              <a:spcBef>
                <a:spcPct val="10000"/>
              </a:spcBef>
            </a:pPr>
            <a:r>
              <a:rPr lang="en-US" sz="4200" dirty="0">
                <a:solidFill>
                  <a:srgbClr val="000000"/>
                </a:solidFill>
                <a:latin typeface="Arial" panose="020B0604020202020204" pitchFamily="34" charset="0"/>
                <a:ea typeface="Osaka" charset="0"/>
                <a:cs typeface="Arial" panose="020B0604020202020204" pitchFamily="34" charset="0"/>
              </a:rPr>
              <a:t>Yael S. Stern, MA, Katie E. </a:t>
            </a:r>
            <a:r>
              <a:rPr lang="en-US" sz="4200" dirty="0" err="1">
                <a:solidFill>
                  <a:srgbClr val="000000"/>
                </a:solidFill>
                <a:latin typeface="Arial" panose="020B0604020202020204" pitchFamily="34" charset="0"/>
                <a:ea typeface="Osaka" charset="0"/>
                <a:cs typeface="Arial" panose="020B0604020202020204" pitchFamily="34" charset="0"/>
              </a:rPr>
              <a:t>Zanzinger</a:t>
            </a:r>
            <a:r>
              <a:rPr lang="en-US" sz="4200" dirty="0">
                <a:solidFill>
                  <a:srgbClr val="000000"/>
                </a:solidFill>
                <a:latin typeface="Arial" panose="020B0604020202020204" pitchFamily="34" charset="0"/>
                <a:ea typeface="Osaka" charset="0"/>
                <a:cs typeface="Arial" panose="020B0604020202020204" pitchFamily="34" charset="0"/>
              </a:rPr>
              <a:t>, MS CCC-SLP, Megan Y. Roberts, PhD, MS CCC-SLP</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8126" t="20452" r="9479"/>
          <a:stretch/>
        </p:blipFill>
        <p:spPr>
          <a:xfrm>
            <a:off x="320040" y="1076052"/>
            <a:ext cx="8060502" cy="1508839"/>
          </a:xfrm>
          <a:prstGeom prst="rect">
            <a:avLst/>
          </a:prstGeom>
        </p:spPr>
      </p:pic>
      <p:graphicFrame>
        <p:nvGraphicFramePr>
          <p:cNvPr id="8" name="Chart 7"/>
          <p:cNvGraphicFramePr/>
          <p:nvPr>
            <p:extLst>
              <p:ext uri="{D42A27DB-BD31-4B8C-83A1-F6EECF244321}">
                <p14:modId xmlns:p14="http://schemas.microsoft.com/office/powerpoint/2010/main" val="2954544800"/>
              </p:ext>
            </p:extLst>
          </p:nvPr>
        </p:nvGraphicFramePr>
        <p:xfrm>
          <a:off x="19285082" y="17122154"/>
          <a:ext cx="11663497" cy="656956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458613403"/>
              </p:ext>
            </p:extLst>
          </p:nvPr>
        </p:nvGraphicFramePr>
        <p:xfrm>
          <a:off x="1593664" y="18986045"/>
          <a:ext cx="9431645" cy="5760720"/>
        </p:xfrm>
        <a:graphic>
          <a:graphicData uri="http://schemas.openxmlformats.org/drawingml/2006/table">
            <a:tbl>
              <a:tblPr firstRow="1" bandRow="1">
                <a:tableStyleId>{69012ECD-51FC-41F1-AA8D-1B2483CD663E}</a:tableStyleId>
              </a:tblPr>
              <a:tblGrid>
                <a:gridCol w="4165273">
                  <a:extLst>
                    <a:ext uri="{9D8B030D-6E8A-4147-A177-3AD203B41FA5}">
                      <a16:colId xmlns:a16="http://schemas.microsoft.com/office/drawing/2014/main" val="20000"/>
                    </a:ext>
                  </a:extLst>
                </a:gridCol>
                <a:gridCol w="2435592">
                  <a:extLst>
                    <a:ext uri="{9D8B030D-6E8A-4147-A177-3AD203B41FA5}">
                      <a16:colId xmlns:a16="http://schemas.microsoft.com/office/drawing/2014/main" val="20001"/>
                    </a:ext>
                  </a:extLst>
                </a:gridCol>
                <a:gridCol w="2830780">
                  <a:extLst>
                    <a:ext uri="{9D8B030D-6E8A-4147-A177-3AD203B41FA5}">
                      <a16:colId xmlns:a16="http://schemas.microsoft.com/office/drawing/2014/main" val="20002"/>
                    </a:ext>
                  </a:extLst>
                </a:gridCol>
              </a:tblGrid>
              <a:tr h="370840">
                <a:tc>
                  <a:txBody>
                    <a:bodyPr/>
                    <a:lstStyle/>
                    <a:p>
                      <a:endParaRPr lang="en-US" sz="26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600" dirty="0">
                          <a:solidFill>
                            <a:srgbClr val="000000"/>
                          </a:solidFill>
                          <a:latin typeface="Arial"/>
                          <a:cs typeface="Arial"/>
                        </a:rPr>
                        <a:t>Hearing Loss</a:t>
                      </a:r>
                      <a:endParaRPr lang="en-US" sz="2600" b="1" dirty="0">
                        <a:solidFill>
                          <a:srgbClr val="000000"/>
                        </a:solidFill>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600" dirty="0">
                          <a:solidFill>
                            <a:srgbClr val="000000"/>
                          </a:solidFill>
                          <a:latin typeface="Arial"/>
                          <a:cs typeface="Arial"/>
                        </a:rPr>
                        <a:t>Normal Hearing</a:t>
                      </a:r>
                      <a:endParaRPr lang="en-US" sz="2600" b="1" dirty="0">
                        <a:solidFill>
                          <a:srgbClr val="000000"/>
                        </a:solidFill>
                        <a:latin typeface="Arial"/>
                        <a:cs typeface="Aria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2600" dirty="0">
                          <a:latin typeface="Arial"/>
                          <a:cs typeface="Arial"/>
                        </a:rPr>
                        <a:t>Child age (months)</a:t>
                      </a: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2600" dirty="0">
                          <a:effectLst/>
                          <a:latin typeface="Arial"/>
                          <a:cs typeface="Arial"/>
                        </a:rPr>
                        <a:t>14.45 (1.88)</a:t>
                      </a:r>
                      <a:endParaRPr lang="en-US" sz="2600" dirty="0">
                        <a:effectLst/>
                        <a:latin typeface="Arial"/>
                        <a:ea typeface="ＭＳ 明朝"/>
                        <a:cs typeface="Aria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2600" dirty="0">
                          <a:effectLst/>
                          <a:latin typeface="Arial"/>
                          <a:cs typeface="Arial"/>
                        </a:rPr>
                        <a:t>14.75 (1.91)</a:t>
                      </a:r>
                      <a:endParaRPr lang="en-US" sz="2600" dirty="0">
                        <a:effectLst/>
                        <a:latin typeface="Arial"/>
                        <a:ea typeface="ＭＳ 明朝"/>
                        <a:cs typeface="Arial"/>
                      </a:endParaRPr>
                    </a:p>
                  </a:txBody>
                  <a:tcPr marL="68580" marR="6858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2600" dirty="0">
                          <a:latin typeface="Arial"/>
                          <a:cs typeface="Arial"/>
                        </a:rPr>
                        <a:t>Language</a:t>
                      </a:r>
                      <a:r>
                        <a:rPr lang="en-US" sz="2600" baseline="0" dirty="0">
                          <a:latin typeface="Arial"/>
                          <a:cs typeface="Arial"/>
                        </a:rPr>
                        <a:t> SS, PLS-5</a:t>
                      </a:r>
                      <a:endParaRPr lang="en-US" sz="26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2600" dirty="0">
                          <a:effectLst/>
                          <a:latin typeface="Arial"/>
                          <a:cs typeface="Arial"/>
                        </a:rPr>
                        <a:t>91 (24.66)</a:t>
                      </a:r>
                      <a:endParaRPr lang="en-US" sz="2600" dirty="0">
                        <a:effectLst/>
                        <a:latin typeface="Arial"/>
                        <a:ea typeface="ＭＳ 明朝"/>
                        <a:cs typeface="Aria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2600" dirty="0">
                          <a:effectLst/>
                          <a:latin typeface="Arial"/>
                          <a:cs typeface="Arial"/>
                        </a:rPr>
                        <a:t>113.67 (8.54)</a:t>
                      </a:r>
                      <a:endParaRPr lang="en-US" sz="2600" dirty="0">
                        <a:effectLst/>
                        <a:latin typeface="Arial"/>
                        <a:ea typeface="ＭＳ 明朝"/>
                        <a:cs typeface="Arial"/>
                      </a:endParaRPr>
                    </a:p>
                  </a:txBody>
                  <a:tcPr marL="68580" marR="6858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2600" dirty="0">
                          <a:latin typeface="Arial"/>
                          <a:cs typeface="Arial"/>
                        </a:rPr>
                        <a:t>Cognitive</a:t>
                      </a:r>
                      <a:r>
                        <a:rPr lang="en-US" sz="2600" baseline="0" dirty="0">
                          <a:latin typeface="Arial"/>
                          <a:cs typeface="Arial"/>
                        </a:rPr>
                        <a:t> SS, MSEL</a:t>
                      </a:r>
                      <a:endParaRPr lang="en-US" sz="26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2600" dirty="0">
                          <a:effectLst/>
                          <a:latin typeface="Arial"/>
                          <a:cs typeface="Arial"/>
                        </a:rPr>
                        <a:t>51.30 (15.95)</a:t>
                      </a:r>
                      <a:endParaRPr lang="en-US" sz="2600" dirty="0">
                        <a:effectLst/>
                        <a:latin typeface="Arial"/>
                        <a:ea typeface="ＭＳ 明朝"/>
                        <a:cs typeface="Aria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2600" dirty="0">
                          <a:effectLst/>
                          <a:latin typeface="Arial"/>
                          <a:cs typeface="Arial"/>
                        </a:rPr>
                        <a:t>48.00 (8.49)</a:t>
                      </a:r>
                      <a:endParaRPr lang="en-US" sz="2600" dirty="0">
                        <a:effectLst/>
                        <a:latin typeface="Arial"/>
                        <a:ea typeface="ＭＳ 明朝"/>
                        <a:cs typeface="Arial"/>
                      </a:endParaRPr>
                    </a:p>
                  </a:txBody>
                  <a:tcPr marL="68580" marR="6858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2600" dirty="0">
                          <a:latin typeface="Arial"/>
                          <a:cs typeface="Arial"/>
                        </a:rPr>
                        <a:t>Male (%)</a:t>
                      </a: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600" dirty="0">
                          <a:latin typeface="Arial"/>
                          <a:cs typeface="Arial"/>
                        </a:rPr>
                        <a:t>30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2600" dirty="0">
                          <a:effectLst/>
                          <a:latin typeface="Arial"/>
                          <a:cs typeface="Arial"/>
                        </a:rPr>
                        <a:t>40</a:t>
                      </a:r>
                      <a:endParaRPr lang="en-US" sz="2600" dirty="0">
                        <a:effectLst/>
                        <a:latin typeface="Arial"/>
                        <a:ea typeface="ＭＳ 明朝"/>
                        <a:cs typeface="Arial"/>
                      </a:endParaRPr>
                    </a:p>
                  </a:txBody>
                  <a:tcPr marL="68580" marR="6858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sz="2600" dirty="0">
                          <a:latin typeface="Arial"/>
                          <a:cs typeface="Arial"/>
                        </a:rPr>
                        <a:t>Caucasian</a:t>
                      </a:r>
                      <a:r>
                        <a:rPr lang="en-US" sz="2600" baseline="0" dirty="0">
                          <a:latin typeface="Arial"/>
                          <a:cs typeface="Arial"/>
                        </a:rPr>
                        <a:t> </a:t>
                      </a:r>
                      <a:r>
                        <a:rPr lang="en-US" sz="2600" dirty="0">
                          <a:latin typeface="Arial"/>
                          <a:cs typeface="Arial"/>
                        </a:rPr>
                        <a:t>(%)</a:t>
                      </a: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600" dirty="0">
                          <a:latin typeface="Arial"/>
                          <a:cs typeface="Arial"/>
                        </a:rPr>
                        <a:t>90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2600" dirty="0">
                          <a:effectLst/>
                          <a:latin typeface="Arial"/>
                          <a:ea typeface="ＭＳ 明朝"/>
                          <a:cs typeface="Arial"/>
                        </a:rPr>
                        <a:t>78</a:t>
                      </a:r>
                    </a:p>
                  </a:txBody>
                  <a:tcPr marL="68580" marR="6858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pPr marL="2166938" lvl="1" indent="-2166938"/>
                      <a:r>
                        <a:rPr lang="en-US" sz="2600" dirty="0">
                          <a:latin typeface="Arial"/>
                          <a:cs typeface="Arial"/>
                        </a:rPr>
                        <a:t>Maternal education</a:t>
                      </a:r>
                      <a:r>
                        <a:rPr lang="en-US" sz="2600" baseline="0" dirty="0">
                          <a:latin typeface="Arial"/>
                          <a:cs typeface="Arial"/>
                        </a:rPr>
                        <a:t> </a:t>
                      </a:r>
                      <a:r>
                        <a:rPr lang="en-US" sz="2600" dirty="0">
                          <a:latin typeface="Arial"/>
                          <a:cs typeface="Arial"/>
                        </a:rPr>
                        <a:t>(%)</a:t>
                      </a: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600" dirty="0">
                        <a:latin typeface="Arial"/>
                        <a:cs typeface="Aria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2600" dirty="0">
                        <a:effectLst/>
                        <a:latin typeface="Arial"/>
                        <a:ea typeface="ＭＳ 明朝"/>
                        <a:cs typeface="Arial"/>
                      </a:endParaRPr>
                    </a:p>
                  </a:txBody>
                  <a:tcPr marL="68580" marR="6858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pPr marL="2193925" marR="0" lvl="1" indent="-1914525" algn="l" defTabSz="2194560" rtl="0" eaLnBrk="1" fontAlgn="auto" latinLnBrk="0" hangingPunct="1">
                        <a:lnSpc>
                          <a:spcPct val="100000"/>
                        </a:lnSpc>
                        <a:spcBef>
                          <a:spcPts val="0"/>
                        </a:spcBef>
                        <a:spcAft>
                          <a:spcPts val="0"/>
                        </a:spcAft>
                        <a:buClrTx/>
                        <a:buSzTx/>
                        <a:buFontTx/>
                        <a:buNone/>
                        <a:tabLst/>
                        <a:defRPr/>
                      </a:pPr>
                      <a:r>
                        <a:rPr lang="en-US" sz="2600" dirty="0">
                          <a:latin typeface="Arial"/>
                          <a:cs typeface="Arial"/>
                        </a:rPr>
                        <a:t>4-yr degree or higher</a:t>
                      </a: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600" dirty="0">
                          <a:latin typeface="Arial"/>
                          <a:cs typeface="Arial"/>
                        </a:rPr>
                        <a:t>70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2600" dirty="0">
                          <a:effectLst/>
                          <a:latin typeface="Arial"/>
                          <a:ea typeface="ＭＳ 明朝"/>
                          <a:cs typeface="Arial"/>
                        </a:rPr>
                        <a:t>100</a:t>
                      </a:r>
                    </a:p>
                  </a:txBody>
                  <a:tcPr marL="68580" marR="6858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370840">
                <a:tc>
                  <a:txBody>
                    <a:bodyPr/>
                    <a:lstStyle/>
                    <a:p>
                      <a:pPr marL="2103438" marR="0" lvl="1" indent="-2103438" algn="l" defTabSz="2194560" rtl="0" eaLnBrk="1" fontAlgn="auto" latinLnBrk="0" hangingPunct="1">
                        <a:lnSpc>
                          <a:spcPct val="100000"/>
                        </a:lnSpc>
                        <a:spcBef>
                          <a:spcPts val="0"/>
                        </a:spcBef>
                        <a:spcAft>
                          <a:spcPts val="0"/>
                        </a:spcAft>
                        <a:buClrTx/>
                        <a:buSzTx/>
                        <a:buFontTx/>
                        <a:buNone/>
                        <a:tabLst/>
                        <a:defRPr/>
                      </a:pPr>
                      <a:r>
                        <a:rPr lang="en-US" sz="2600" dirty="0">
                          <a:latin typeface="Arial"/>
                          <a:cs typeface="Arial"/>
                        </a:rPr>
                        <a:t>Hearing loss severity (%) </a:t>
                      </a: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600" dirty="0">
                        <a:latin typeface="Arial"/>
                        <a:cs typeface="Aria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2600" dirty="0">
                        <a:effectLst/>
                        <a:latin typeface="Arial"/>
                        <a:ea typeface="ＭＳ 明朝"/>
                        <a:cs typeface="Arial"/>
                      </a:endParaRPr>
                    </a:p>
                  </a:txBody>
                  <a:tcPr marL="68580" marR="6858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370840">
                <a:tc>
                  <a:txBody>
                    <a:bodyPr/>
                    <a:lstStyle/>
                    <a:p>
                      <a:pPr marL="2103438" marR="0" lvl="1" indent="-2103438" algn="l" defTabSz="2194560" rtl="0" eaLnBrk="1" fontAlgn="auto" latinLnBrk="0" hangingPunct="1">
                        <a:lnSpc>
                          <a:spcPct val="100000"/>
                        </a:lnSpc>
                        <a:spcBef>
                          <a:spcPts val="0"/>
                        </a:spcBef>
                        <a:spcAft>
                          <a:spcPts val="0"/>
                        </a:spcAft>
                        <a:buClrTx/>
                        <a:buSzTx/>
                        <a:buFontTx/>
                        <a:buNone/>
                        <a:tabLst/>
                        <a:defRPr/>
                      </a:pPr>
                      <a:r>
                        <a:rPr lang="en-US" sz="2600" i="1" dirty="0">
                          <a:latin typeface="Arial"/>
                          <a:cs typeface="Arial"/>
                        </a:rPr>
                        <a:t>Mild</a:t>
                      </a:r>
                      <a:r>
                        <a:rPr lang="en-US" sz="2600" i="1" baseline="0" dirty="0">
                          <a:latin typeface="Arial"/>
                          <a:cs typeface="Arial"/>
                        </a:rPr>
                        <a:t>-moderate or Moderate</a:t>
                      </a:r>
                      <a:endParaRPr lang="en-US" sz="2600" i="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600" dirty="0">
                          <a:latin typeface="Arial"/>
                          <a:cs typeface="Arial"/>
                        </a:rPr>
                        <a:t>50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2600" dirty="0">
                        <a:effectLst/>
                        <a:latin typeface="Arial"/>
                        <a:ea typeface="ＭＳ 明朝"/>
                        <a:cs typeface="Arial"/>
                      </a:endParaRPr>
                    </a:p>
                  </a:txBody>
                  <a:tcPr marL="68580" marR="6858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r h="370840">
                <a:tc>
                  <a:txBody>
                    <a:bodyPr/>
                    <a:lstStyle/>
                    <a:p>
                      <a:pPr marL="2103438" marR="0" lvl="1" indent="-2103438" algn="l" defTabSz="2194560" rtl="0" eaLnBrk="1" fontAlgn="auto" latinLnBrk="0" hangingPunct="1">
                        <a:lnSpc>
                          <a:spcPct val="100000"/>
                        </a:lnSpc>
                        <a:spcBef>
                          <a:spcPts val="0"/>
                        </a:spcBef>
                        <a:spcAft>
                          <a:spcPts val="0"/>
                        </a:spcAft>
                        <a:buClrTx/>
                        <a:buSzTx/>
                        <a:buFontTx/>
                        <a:buNone/>
                        <a:tabLst/>
                        <a:defRPr/>
                      </a:pPr>
                      <a:r>
                        <a:rPr lang="en-US" sz="2600" i="1" dirty="0">
                          <a:latin typeface="Arial"/>
                          <a:cs typeface="Arial"/>
                        </a:rPr>
                        <a:t>Severe or</a:t>
                      </a:r>
                      <a:r>
                        <a:rPr lang="en-US" sz="2600" i="1" baseline="0" dirty="0">
                          <a:latin typeface="Arial"/>
                          <a:cs typeface="Arial"/>
                        </a:rPr>
                        <a:t> Profound</a:t>
                      </a:r>
                      <a:endParaRPr lang="en-US" sz="2600" i="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600" dirty="0">
                          <a:latin typeface="Arial"/>
                          <a:cs typeface="Arial"/>
                        </a:rPr>
                        <a:t>50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2600" dirty="0">
                        <a:effectLst/>
                        <a:latin typeface="Arial"/>
                        <a:ea typeface="ＭＳ 明朝"/>
                        <a:cs typeface="Arial"/>
                      </a:endParaRPr>
                    </a:p>
                  </a:txBody>
                  <a:tcPr marL="68580" marR="6858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aphicFrame>
        <p:nvGraphicFramePr>
          <p:cNvPr id="42" name="Chart 41"/>
          <p:cNvGraphicFramePr/>
          <p:nvPr>
            <p:extLst>
              <p:ext uri="{D42A27DB-BD31-4B8C-83A1-F6EECF244321}">
                <p14:modId xmlns:p14="http://schemas.microsoft.com/office/powerpoint/2010/main" val="2175412930"/>
              </p:ext>
            </p:extLst>
          </p:nvPr>
        </p:nvGraphicFramePr>
        <p:xfrm>
          <a:off x="19685801" y="25200853"/>
          <a:ext cx="11262778" cy="745578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753961391"/>
              </p:ext>
            </p:extLst>
          </p:nvPr>
        </p:nvGraphicFramePr>
        <p:xfrm>
          <a:off x="13257617" y="5876803"/>
          <a:ext cx="8162358" cy="8416586"/>
        </p:xfrm>
        <a:graphic>
          <a:graphicData uri="http://schemas.openxmlformats.org/drawingml/2006/table">
            <a:tbl>
              <a:tblPr firstRow="1" bandRow="1">
                <a:tableStyleId>{2D5ABB26-0587-4C30-8999-92F81FD0307C}</a:tableStyleId>
              </a:tblPr>
              <a:tblGrid>
                <a:gridCol w="2574541">
                  <a:extLst>
                    <a:ext uri="{9D8B030D-6E8A-4147-A177-3AD203B41FA5}">
                      <a16:colId xmlns:a16="http://schemas.microsoft.com/office/drawing/2014/main" val="20000"/>
                    </a:ext>
                  </a:extLst>
                </a:gridCol>
                <a:gridCol w="3132566">
                  <a:extLst>
                    <a:ext uri="{9D8B030D-6E8A-4147-A177-3AD203B41FA5}">
                      <a16:colId xmlns:a16="http://schemas.microsoft.com/office/drawing/2014/main" val="20001"/>
                    </a:ext>
                  </a:extLst>
                </a:gridCol>
                <a:gridCol w="2455251">
                  <a:extLst>
                    <a:ext uri="{9D8B030D-6E8A-4147-A177-3AD203B41FA5}">
                      <a16:colId xmlns:a16="http://schemas.microsoft.com/office/drawing/2014/main" val="20002"/>
                    </a:ext>
                  </a:extLst>
                </a:gridCol>
              </a:tblGrid>
              <a:tr h="577725">
                <a:tc gridSpan="3">
                  <a:txBody>
                    <a:bodyPr/>
                    <a:lstStyle/>
                    <a:p>
                      <a:pPr algn="ctr"/>
                      <a:r>
                        <a:rPr lang="en-US" sz="2600" b="1" dirty="0">
                          <a:latin typeface="Arial"/>
                          <a:cs typeface="Arial"/>
                        </a:rPr>
                        <a:t>GESTURE CODES </a:t>
                      </a:r>
                      <a:r>
                        <a:rPr lang="en-US" sz="2600" b="0" baseline="30000" dirty="0">
                          <a:latin typeface="Arial"/>
                          <a:cs typeface="Arial"/>
                        </a:rPr>
                        <a:t>[10]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DCDB"/>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DCDB"/>
                    </a:solidFill>
                  </a:tcPr>
                </a:tc>
                <a:extLst>
                  <a:ext uri="{0D108BD9-81ED-4DB2-BD59-A6C34878D82A}">
                    <a16:rowId xmlns:a16="http://schemas.microsoft.com/office/drawing/2014/main" val="10000"/>
                  </a:ext>
                </a:extLst>
              </a:tr>
              <a:tr h="577725">
                <a:tc>
                  <a:txBody>
                    <a:bodyPr/>
                    <a:lstStyle/>
                    <a:p>
                      <a:pPr algn="ctr"/>
                      <a:r>
                        <a:rPr lang="en-US" sz="2300" b="1" dirty="0">
                          <a:latin typeface="Arial"/>
                          <a:cs typeface="Arial"/>
                        </a:rPr>
                        <a:t>Code</a:t>
                      </a:r>
                    </a:p>
                  </a:txBody>
                  <a:tcPr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40000"/>
                        <a:lumOff val="60000"/>
                      </a:schemeClr>
                    </a:solidFill>
                  </a:tcPr>
                </a:tc>
                <a:tc>
                  <a:txBody>
                    <a:bodyPr/>
                    <a:lstStyle/>
                    <a:p>
                      <a:pPr algn="ctr"/>
                      <a:r>
                        <a:rPr lang="en-US" sz="2300" b="1" dirty="0">
                          <a:latin typeface="Arial"/>
                          <a:cs typeface="Arial"/>
                        </a:rPr>
                        <a:t>Definition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40000"/>
                        <a:lumOff val="60000"/>
                      </a:schemeClr>
                    </a:solidFill>
                  </a:tcPr>
                </a:tc>
                <a:tc>
                  <a:txBody>
                    <a:bodyPr/>
                    <a:lstStyle/>
                    <a:p>
                      <a:pPr algn="ctr"/>
                      <a:r>
                        <a:rPr lang="en-US" sz="2300" b="1" dirty="0">
                          <a:latin typeface="Arial"/>
                          <a:cs typeface="Arial"/>
                        </a:rPr>
                        <a:t>Example</a:t>
                      </a:r>
                    </a:p>
                  </a:txBody>
                  <a:tcPr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r h="1815284">
                <a:tc>
                  <a:txBody>
                    <a:bodyPr/>
                    <a:lstStyle/>
                    <a:p>
                      <a:r>
                        <a:rPr lang="en-US" sz="2300" b="1" i="0" dirty="0">
                          <a:solidFill>
                            <a:schemeClr val="tx1"/>
                          </a:solidFill>
                          <a:latin typeface="Arial"/>
                          <a:cs typeface="Arial"/>
                        </a:rPr>
                        <a:t>Deictic</a:t>
                      </a:r>
                      <a:r>
                        <a:rPr lang="en-US" sz="2300" b="1" i="0" baseline="0" dirty="0">
                          <a:solidFill>
                            <a:schemeClr val="tx1"/>
                          </a:solidFill>
                          <a:latin typeface="Arial"/>
                          <a:cs typeface="Arial"/>
                        </a:rPr>
                        <a:t> - </a:t>
                      </a:r>
                      <a:r>
                        <a:rPr lang="en-US" sz="2300" b="1" i="0" dirty="0">
                          <a:solidFill>
                            <a:schemeClr val="tx1"/>
                          </a:solidFill>
                          <a:latin typeface="Arial"/>
                          <a:cs typeface="Arial"/>
                        </a:rPr>
                        <a:t>Contact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indent="0">
                        <a:buFont typeface="Arial"/>
                        <a:buNone/>
                      </a:pPr>
                      <a:r>
                        <a:rPr lang="en-US" sz="2300" dirty="0">
                          <a:latin typeface="Arial"/>
                          <a:cs typeface="Arial"/>
                        </a:rPr>
                        <a:t>Indicate</a:t>
                      </a:r>
                      <a:r>
                        <a:rPr lang="en-US" sz="2300" baseline="0" dirty="0">
                          <a:latin typeface="Arial"/>
                          <a:cs typeface="Arial"/>
                        </a:rPr>
                        <a:t> concrete objects/locations, involving physical contact with referent</a:t>
                      </a:r>
                      <a:endParaRPr lang="en-US" sz="23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2300" dirty="0">
                          <a:latin typeface="Arial"/>
                          <a:cs typeface="Arial"/>
                        </a:rPr>
                        <a:t>Holding up a bottle to refer to a </a:t>
                      </a:r>
                      <a:r>
                        <a:rPr lang="en-US" sz="2300" i="1" dirty="0">
                          <a:latin typeface="Arial"/>
                          <a:cs typeface="Arial"/>
                        </a:rPr>
                        <a:t>bottle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1815284">
                <a:tc>
                  <a:txBody>
                    <a:bodyPr/>
                    <a:lstStyle/>
                    <a:p>
                      <a:r>
                        <a:rPr lang="en-US" sz="2300" b="1" i="0" dirty="0">
                          <a:solidFill>
                            <a:schemeClr val="tx1"/>
                          </a:solidFill>
                          <a:latin typeface="Arial"/>
                          <a:cs typeface="Arial"/>
                        </a:rPr>
                        <a:t>Deictic - Distal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2300" dirty="0">
                          <a:latin typeface="Arial"/>
                          <a:cs typeface="Arial"/>
                        </a:rPr>
                        <a:t>Indicate</a:t>
                      </a:r>
                      <a:r>
                        <a:rPr lang="en-US" sz="2300" baseline="0" dirty="0">
                          <a:latin typeface="Arial"/>
                          <a:cs typeface="Arial"/>
                        </a:rPr>
                        <a:t> concrete objects/locations, no physical contact with referent involved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2300" dirty="0">
                          <a:latin typeface="Arial"/>
                          <a:cs typeface="Arial"/>
                        </a:rPr>
                        <a:t>Pointing to a</a:t>
                      </a:r>
                      <a:r>
                        <a:rPr lang="en-US" sz="2300" baseline="0" dirty="0">
                          <a:latin typeface="Arial"/>
                          <a:cs typeface="Arial"/>
                        </a:rPr>
                        <a:t> cat across the room to refer to </a:t>
                      </a:r>
                      <a:r>
                        <a:rPr lang="en-US" sz="2300" i="1" baseline="0" dirty="0">
                          <a:latin typeface="Arial"/>
                          <a:cs typeface="Arial"/>
                        </a:rPr>
                        <a:t>cat</a:t>
                      </a:r>
                      <a:endParaRPr lang="en-US" sz="23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1815284">
                <a:tc>
                  <a:txBody>
                    <a:bodyPr/>
                    <a:lstStyle/>
                    <a:p>
                      <a:r>
                        <a:rPr lang="en-US" sz="2300" b="1" dirty="0">
                          <a:latin typeface="Arial"/>
                          <a:cs typeface="Arial"/>
                        </a:rPr>
                        <a:t>Conventional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2300" dirty="0">
                          <a:latin typeface="Arial"/>
                          <a:cs typeface="Arial"/>
                        </a:rPr>
                        <a:t>Movements</a:t>
                      </a:r>
                      <a:r>
                        <a:rPr lang="en-US" sz="2300" baseline="0" dirty="0">
                          <a:latin typeface="Arial"/>
                          <a:cs typeface="Arial"/>
                        </a:rPr>
                        <a:t> that have social meanings</a:t>
                      </a:r>
                      <a:endParaRPr lang="en-US" sz="23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2300" baseline="0" dirty="0">
                          <a:latin typeface="Arial"/>
                          <a:cs typeface="Arial"/>
                        </a:rPr>
                        <a:t>Wave bye-bye</a:t>
                      </a:r>
                      <a:endParaRPr lang="en-US" sz="23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r h="1815284">
                <a:tc>
                  <a:txBody>
                    <a:bodyPr/>
                    <a:lstStyle/>
                    <a:p>
                      <a:r>
                        <a:rPr lang="en-US" sz="2300" b="1" dirty="0">
                          <a:latin typeface="Arial"/>
                          <a:cs typeface="Arial"/>
                        </a:rPr>
                        <a:t>Iconic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2300" dirty="0">
                          <a:latin typeface="Arial"/>
                          <a:cs typeface="Arial"/>
                        </a:rPr>
                        <a:t>Miming</a:t>
                      </a:r>
                      <a:r>
                        <a:rPr lang="en-US" sz="2300" baseline="0" dirty="0">
                          <a:latin typeface="Arial"/>
                          <a:cs typeface="Arial"/>
                        </a:rPr>
                        <a:t> of actions associated with an object/event to refer to that object/event</a:t>
                      </a:r>
                      <a:endParaRPr lang="en-US" sz="23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2300" dirty="0">
                          <a:latin typeface="Arial"/>
                          <a:cs typeface="Arial"/>
                        </a:rPr>
                        <a:t>Moving finger in circle to indicate</a:t>
                      </a:r>
                      <a:r>
                        <a:rPr lang="en-US" sz="2300" baseline="0" dirty="0">
                          <a:latin typeface="Arial"/>
                          <a:cs typeface="Arial"/>
                        </a:rPr>
                        <a:t> rolling of a wheel</a:t>
                      </a:r>
                      <a:endParaRPr lang="en-US" sz="230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22" name="TextBox 21"/>
          <p:cNvSpPr txBox="1"/>
          <p:nvPr/>
        </p:nvSpPr>
        <p:spPr>
          <a:xfrm>
            <a:off x="12857818" y="17558947"/>
            <a:ext cx="5886341" cy="5093702"/>
          </a:xfrm>
          <a:prstGeom prst="rect">
            <a:avLst/>
          </a:prstGeom>
          <a:noFill/>
        </p:spPr>
        <p:txBody>
          <a:bodyPr wrap="square" rtlCol="0">
            <a:spAutoFit/>
          </a:bodyPr>
          <a:lstStyle/>
          <a:p>
            <a:pPr algn="ctr"/>
            <a:r>
              <a:rPr lang="en-US" sz="2500" dirty="0">
                <a:latin typeface="Arial"/>
                <a:cs typeface="Arial"/>
              </a:rPr>
              <a:t>No significant difference between groups of mothers in overall frequency of gesture use</a:t>
            </a:r>
            <a:r>
              <a:rPr lang="en-US" sz="2500" dirty="0">
                <a:solidFill>
                  <a:srgbClr val="000000"/>
                </a:solidFill>
                <a:latin typeface="Arial"/>
                <a:cs typeface="Arial"/>
              </a:rPr>
              <a:t>, t(17) = 1.14, </a:t>
            </a:r>
            <a:r>
              <a:rPr lang="en-US" sz="2500" i="1" dirty="0">
                <a:solidFill>
                  <a:srgbClr val="000000"/>
                </a:solidFill>
                <a:latin typeface="Arial"/>
                <a:cs typeface="Arial"/>
              </a:rPr>
              <a:t>p</a:t>
            </a:r>
            <a:r>
              <a:rPr lang="en-US" sz="2500" dirty="0">
                <a:solidFill>
                  <a:srgbClr val="000000"/>
                </a:solidFill>
                <a:latin typeface="Arial"/>
                <a:cs typeface="Arial"/>
              </a:rPr>
              <a:t> = .27</a:t>
            </a:r>
          </a:p>
          <a:p>
            <a:pPr algn="ctr"/>
            <a:endParaRPr lang="en-US" sz="2500" dirty="0">
              <a:latin typeface="Arial" pitchFamily="34" charset="0"/>
              <a:cs typeface="Arial" pitchFamily="34" charset="0"/>
            </a:endParaRPr>
          </a:p>
          <a:p>
            <a:pPr algn="ctr"/>
            <a:r>
              <a:rPr lang="en-US" sz="2500" dirty="0">
                <a:latin typeface="Arial"/>
                <a:cs typeface="Arial"/>
              </a:rPr>
              <a:t>No significant difference between groups of mothers</a:t>
            </a:r>
            <a:r>
              <a:rPr lang="en-US" sz="2500" dirty="0">
                <a:latin typeface="Arial" pitchFamily="34" charset="0"/>
                <a:cs typeface="Arial" pitchFamily="34" charset="0"/>
              </a:rPr>
              <a:t> in their relative frequency of using different gesture types: </a:t>
            </a:r>
          </a:p>
          <a:p>
            <a:pPr algn="ctr"/>
            <a:endParaRPr lang="en-US" sz="2500" dirty="0"/>
          </a:p>
          <a:p>
            <a:pPr algn="ctr"/>
            <a:r>
              <a:rPr lang="en-US" sz="2500" dirty="0">
                <a:latin typeface="Arial"/>
                <a:cs typeface="Arial"/>
              </a:rPr>
              <a:t>Contact, </a:t>
            </a:r>
            <a:r>
              <a:rPr lang="en-US" sz="2500" dirty="0">
                <a:solidFill>
                  <a:srgbClr val="000000"/>
                </a:solidFill>
                <a:latin typeface="Arial"/>
                <a:cs typeface="Arial"/>
              </a:rPr>
              <a:t>t(17) = -1.07, </a:t>
            </a:r>
            <a:r>
              <a:rPr lang="en-US" sz="2500" i="1" dirty="0">
                <a:solidFill>
                  <a:srgbClr val="000000"/>
                </a:solidFill>
                <a:latin typeface="Arial"/>
                <a:cs typeface="Arial"/>
              </a:rPr>
              <a:t>p</a:t>
            </a:r>
            <a:r>
              <a:rPr lang="en-US" sz="2500" dirty="0">
                <a:solidFill>
                  <a:srgbClr val="000000"/>
                </a:solidFill>
                <a:latin typeface="Arial"/>
                <a:cs typeface="Arial"/>
              </a:rPr>
              <a:t> = .30</a:t>
            </a:r>
            <a:r>
              <a:rPr lang="en-US" sz="2500" dirty="0">
                <a:latin typeface="Arial"/>
                <a:cs typeface="Arial"/>
              </a:rPr>
              <a:t> </a:t>
            </a:r>
          </a:p>
          <a:p>
            <a:pPr algn="ctr"/>
            <a:r>
              <a:rPr lang="en-US" sz="2500" dirty="0">
                <a:latin typeface="Arial"/>
                <a:cs typeface="Arial"/>
              </a:rPr>
              <a:t>Distal</a:t>
            </a:r>
            <a:r>
              <a:rPr lang="en-US" sz="2500" dirty="0">
                <a:solidFill>
                  <a:srgbClr val="000000"/>
                </a:solidFill>
                <a:latin typeface="Arial"/>
                <a:cs typeface="Arial"/>
              </a:rPr>
              <a:t>, (17) = 1.80, </a:t>
            </a:r>
            <a:r>
              <a:rPr lang="en-US" sz="2500" i="1" dirty="0">
                <a:solidFill>
                  <a:srgbClr val="000000"/>
                </a:solidFill>
                <a:latin typeface="Arial"/>
                <a:cs typeface="Arial"/>
              </a:rPr>
              <a:t>p</a:t>
            </a:r>
            <a:r>
              <a:rPr lang="en-US" sz="2500" dirty="0">
                <a:solidFill>
                  <a:srgbClr val="000000"/>
                </a:solidFill>
                <a:latin typeface="Arial"/>
                <a:cs typeface="Arial"/>
              </a:rPr>
              <a:t> = .09</a:t>
            </a:r>
            <a:endParaRPr lang="en-US" sz="2500" dirty="0">
              <a:latin typeface="Arial"/>
              <a:cs typeface="Arial"/>
            </a:endParaRPr>
          </a:p>
          <a:p>
            <a:pPr algn="ctr"/>
            <a:r>
              <a:rPr lang="en-US" sz="2500" dirty="0">
                <a:latin typeface="Arial"/>
                <a:cs typeface="Arial"/>
              </a:rPr>
              <a:t>Conventional, </a:t>
            </a:r>
            <a:r>
              <a:rPr lang="en-US" sz="2500" dirty="0">
                <a:solidFill>
                  <a:srgbClr val="000000"/>
                </a:solidFill>
                <a:latin typeface="Arial"/>
                <a:cs typeface="Arial"/>
              </a:rPr>
              <a:t>t(17) = -.07, </a:t>
            </a:r>
            <a:r>
              <a:rPr lang="en-US" sz="2500" i="1" dirty="0">
                <a:solidFill>
                  <a:srgbClr val="000000"/>
                </a:solidFill>
                <a:latin typeface="Arial"/>
                <a:cs typeface="Arial"/>
              </a:rPr>
              <a:t>p</a:t>
            </a:r>
            <a:r>
              <a:rPr lang="en-US" sz="2500" dirty="0">
                <a:solidFill>
                  <a:srgbClr val="000000"/>
                </a:solidFill>
                <a:latin typeface="Arial"/>
                <a:cs typeface="Arial"/>
              </a:rPr>
              <a:t> = .94</a:t>
            </a:r>
            <a:r>
              <a:rPr lang="en-US" sz="2500" dirty="0">
                <a:latin typeface="Arial"/>
                <a:cs typeface="Arial"/>
              </a:rPr>
              <a:t> </a:t>
            </a:r>
          </a:p>
          <a:p>
            <a:pPr algn="ctr"/>
            <a:r>
              <a:rPr lang="en-US" sz="2500" dirty="0">
                <a:latin typeface="Arial"/>
                <a:cs typeface="Arial"/>
              </a:rPr>
              <a:t>Object, </a:t>
            </a:r>
            <a:r>
              <a:rPr lang="en-US" sz="2500" dirty="0">
                <a:solidFill>
                  <a:srgbClr val="000000"/>
                </a:solidFill>
                <a:latin typeface="Arial"/>
                <a:cs typeface="Arial"/>
              </a:rPr>
              <a:t>t(17) = 1.57, </a:t>
            </a:r>
            <a:r>
              <a:rPr lang="en-US" sz="2500" i="1" dirty="0">
                <a:solidFill>
                  <a:srgbClr val="000000"/>
                </a:solidFill>
                <a:latin typeface="Arial"/>
                <a:cs typeface="Arial"/>
              </a:rPr>
              <a:t>p</a:t>
            </a:r>
            <a:r>
              <a:rPr lang="en-US" sz="2500" dirty="0">
                <a:solidFill>
                  <a:srgbClr val="000000"/>
                </a:solidFill>
                <a:latin typeface="Arial"/>
                <a:cs typeface="Arial"/>
              </a:rPr>
              <a:t> = .14</a:t>
            </a:r>
            <a:endParaRPr lang="en-US" sz="2500" dirty="0">
              <a:latin typeface="Arial"/>
              <a:cs typeface="Arial"/>
            </a:endParaRPr>
          </a:p>
        </p:txBody>
      </p:sp>
      <p:sp>
        <p:nvSpPr>
          <p:cNvPr id="34" name="TextBox 33"/>
          <p:cNvSpPr txBox="1"/>
          <p:nvPr/>
        </p:nvSpPr>
        <p:spPr>
          <a:xfrm>
            <a:off x="13257616" y="27291411"/>
            <a:ext cx="5486543" cy="2554545"/>
          </a:xfrm>
          <a:prstGeom prst="rect">
            <a:avLst/>
          </a:prstGeom>
          <a:noFill/>
        </p:spPr>
        <p:txBody>
          <a:bodyPr wrap="square" rtlCol="0">
            <a:spAutoFit/>
          </a:bodyPr>
          <a:lstStyle/>
          <a:p>
            <a:pPr algn="ctr"/>
            <a:r>
              <a:rPr lang="en-US" sz="3100" i="1" dirty="0">
                <a:latin typeface="Arial"/>
                <a:cs typeface="Arial"/>
              </a:rPr>
              <a:t>No significant difference between groups of mothers in distribution of IDS utterance contour use.</a:t>
            </a:r>
            <a:endParaRPr lang="en-US" sz="3100" i="1" dirty="0">
              <a:solidFill>
                <a:srgbClr val="000000"/>
              </a:solidFill>
              <a:latin typeface="Arial"/>
              <a:cs typeface="Arial"/>
            </a:endParaRPr>
          </a:p>
          <a:p>
            <a:endParaRPr lang="en-US" sz="3100" i="1" dirty="0"/>
          </a:p>
        </p:txBody>
      </p:sp>
      <p:graphicFrame>
        <p:nvGraphicFramePr>
          <p:cNvPr id="49" name="Table 48"/>
          <p:cNvGraphicFramePr>
            <a:graphicFrameLocks noGrp="1"/>
          </p:cNvGraphicFramePr>
          <p:nvPr>
            <p:extLst>
              <p:ext uri="{D42A27DB-BD31-4B8C-83A1-F6EECF244321}">
                <p14:modId xmlns:p14="http://schemas.microsoft.com/office/powerpoint/2010/main" val="1275631087"/>
              </p:ext>
            </p:extLst>
          </p:nvPr>
        </p:nvGraphicFramePr>
        <p:xfrm>
          <a:off x="22577055" y="5876803"/>
          <a:ext cx="8042268" cy="8471484"/>
        </p:xfrm>
        <a:graphic>
          <a:graphicData uri="http://schemas.openxmlformats.org/drawingml/2006/table">
            <a:tbl>
              <a:tblPr firstRow="1" bandRow="1">
                <a:tableStyleId>{2D5ABB26-0587-4C30-8999-92F81FD0307C}</a:tableStyleId>
              </a:tblPr>
              <a:tblGrid>
                <a:gridCol w="2943046">
                  <a:extLst>
                    <a:ext uri="{9D8B030D-6E8A-4147-A177-3AD203B41FA5}">
                      <a16:colId xmlns:a16="http://schemas.microsoft.com/office/drawing/2014/main" val="20000"/>
                    </a:ext>
                  </a:extLst>
                </a:gridCol>
                <a:gridCol w="5099222">
                  <a:extLst>
                    <a:ext uri="{9D8B030D-6E8A-4147-A177-3AD203B41FA5}">
                      <a16:colId xmlns:a16="http://schemas.microsoft.com/office/drawing/2014/main" val="20001"/>
                    </a:ext>
                  </a:extLst>
                </a:gridCol>
              </a:tblGrid>
              <a:tr h="1210348">
                <a:tc gridSpan="2">
                  <a:txBody>
                    <a:bodyPr/>
                    <a:lstStyle/>
                    <a:p>
                      <a:pPr algn="ctr"/>
                      <a:r>
                        <a:rPr lang="en-US" sz="2600" b="1" dirty="0">
                          <a:latin typeface="Arial"/>
                          <a:cs typeface="Arial"/>
                        </a:rPr>
                        <a:t>PITCH CONTOUR</a:t>
                      </a:r>
                      <a:r>
                        <a:rPr lang="en-US" sz="2600" b="1" baseline="0" dirty="0">
                          <a:latin typeface="Arial"/>
                          <a:cs typeface="Arial"/>
                        </a:rPr>
                        <a:t> </a:t>
                      </a:r>
                      <a:r>
                        <a:rPr lang="en-US" sz="2600" b="1" dirty="0">
                          <a:latin typeface="Arial"/>
                          <a:cs typeface="Arial"/>
                        </a:rPr>
                        <a:t>CODES </a:t>
                      </a:r>
                      <a:r>
                        <a:rPr lang="en-US" sz="2600" b="0" baseline="30000" dirty="0">
                          <a:latin typeface="Arial"/>
                          <a:cs typeface="Arial"/>
                        </a:rPr>
                        <a:t>[9]</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40000"/>
                        <a:lumOff val="60000"/>
                      </a:schemeClr>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DCDB"/>
                    </a:solidFill>
                  </a:tcPr>
                </a:tc>
                <a:extLst>
                  <a:ext uri="{0D108BD9-81ED-4DB2-BD59-A6C34878D82A}">
                    <a16:rowId xmlns:a16="http://schemas.microsoft.com/office/drawing/2014/main" val="10000"/>
                  </a:ext>
                </a:extLst>
              </a:tr>
              <a:tr h="1815284">
                <a:tc>
                  <a:txBody>
                    <a:bodyPr/>
                    <a:lstStyle/>
                    <a:p>
                      <a:r>
                        <a:rPr lang="en-US" sz="2300" b="0" i="0" dirty="0">
                          <a:solidFill>
                            <a:schemeClr val="tx1"/>
                          </a:solidFill>
                          <a:latin typeface="Arial"/>
                          <a:cs typeface="Arial"/>
                        </a:rPr>
                        <a:t>RISING</a:t>
                      </a:r>
                    </a:p>
                    <a:p>
                      <a:endParaRPr lang="en-US" sz="2300" b="0" i="0" dirty="0">
                        <a:solidFill>
                          <a:schemeClr val="tx1"/>
                        </a:solidFill>
                        <a:latin typeface="Arial"/>
                        <a:cs typeface="Arial"/>
                      </a:endParaRPr>
                    </a:p>
                    <a:p>
                      <a:r>
                        <a:rPr lang="en-US" sz="2300" b="0" i="0" dirty="0">
                          <a:solidFill>
                            <a:schemeClr val="tx1"/>
                          </a:solidFill>
                          <a:latin typeface="Arial"/>
                          <a:cs typeface="Arial"/>
                        </a:rPr>
                        <a:t>FALLING</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1815284">
                <a:tc>
                  <a:txBody>
                    <a:bodyPr/>
                    <a:lstStyle/>
                    <a:p>
                      <a:r>
                        <a:rPr lang="en-US" sz="2300" b="0" i="0" dirty="0">
                          <a:solidFill>
                            <a:schemeClr val="tx1"/>
                          </a:solidFill>
                          <a:latin typeface="Arial"/>
                          <a:cs typeface="Arial"/>
                        </a:rPr>
                        <a:t>BELL</a:t>
                      </a:r>
                    </a:p>
                    <a:p>
                      <a:endParaRPr lang="en-US" sz="2300" b="0" i="0" dirty="0">
                        <a:solidFill>
                          <a:schemeClr val="tx1"/>
                        </a:solidFill>
                        <a:latin typeface="Arial"/>
                        <a:cs typeface="Arial"/>
                      </a:endParaRPr>
                    </a:p>
                    <a:p>
                      <a:r>
                        <a:rPr lang="en-US" sz="2300" b="0" i="0" dirty="0">
                          <a:solidFill>
                            <a:schemeClr val="tx1"/>
                          </a:solidFill>
                          <a:latin typeface="Arial"/>
                          <a:cs typeface="Arial"/>
                        </a:rPr>
                        <a:t>REVERSE BELL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1815284">
                <a:tc>
                  <a:txBody>
                    <a:bodyPr/>
                    <a:lstStyle/>
                    <a:p>
                      <a:r>
                        <a:rPr lang="en-US" sz="2300" dirty="0">
                          <a:latin typeface="Arial"/>
                          <a:cs typeface="Arial"/>
                        </a:rPr>
                        <a:t>COMPLEX</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1815284">
                <a:tc>
                  <a:txBody>
                    <a:bodyPr/>
                    <a:lstStyle/>
                    <a:p>
                      <a:r>
                        <a:rPr lang="en-US" sz="2300" dirty="0">
                          <a:latin typeface="Arial"/>
                          <a:cs typeface="Arial"/>
                        </a:rPr>
                        <a:t>FLAT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7" name="Picture 6" descr="complex_does the spoon.pdf"/>
          <p:cNvPicPr>
            <a:picLocks noChangeAspect="1"/>
          </p:cNvPicPr>
          <p:nvPr/>
        </p:nvPicPr>
        <p:blipFill rotWithShape="1">
          <a:blip r:embed="rId7">
            <a:extLst>
              <a:ext uri="{28A0092B-C50C-407E-A947-70E740481C1C}">
                <a14:useLocalDpi xmlns:a14="http://schemas.microsoft.com/office/drawing/2010/main" val="0"/>
              </a:ext>
            </a:extLst>
          </a:blip>
          <a:srcRect l="14463" t="46522" r="32214" b="27436"/>
          <a:stretch/>
        </p:blipFill>
        <p:spPr>
          <a:xfrm>
            <a:off x="26114170" y="10951259"/>
            <a:ext cx="2925513" cy="1428769"/>
          </a:xfrm>
          <a:prstGeom prst="rect">
            <a:avLst/>
          </a:prstGeom>
        </p:spPr>
      </p:pic>
      <p:pic>
        <p:nvPicPr>
          <p:cNvPr id="10" name="Picture 9" descr="bell_pour.png"/>
          <p:cNvPicPr>
            <a:picLocks noChangeAspect="1"/>
          </p:cNvPicPr>
          <p:nvPr/>
        </p:nvPicPr>
        <p:blipFill rotWithShape="1">
          <a:blip r:embed="rId8">
            <a:extLst>
              <a:ext uri="{28A0092B-C50C-407E-A947-70E740481C1C}">
                <a14:useLocalDpi xmlns:a14="http://schemas.microsoft.com/office/drawing/2010/main" val="0"/>
              </a:ext>
            </a:extLst>
          </a:blip>
          <a:srcRect l="13981" t="25356" r="21494" b="12948"/>
          <a:stretch/>
        </p:blipFill>
        <p:spPr>
          <a:xfrm>
            <a:off x="26114170" y="9003517"/>
            <a:ext cx="2528641" cy="1611822"/>
          </a:xfrm>
          <a:prstGeom prst="rect">
            <a:avLst/>
          </a:prstGeom>
        </p:spPr>
      </p:pic>
      <p:pic>
        <p:nvPicPr>
          <p:cNvPr id="11" name="Picture 10" descr="falling_heres your little.png"/>
          <p:cNvPicPr>
            <a:picLocks noChangeAspect="1"/>
          </p:cNvPicPr>
          <p:nvPr/>
        </p:nvPicPr>
        <p:blipFill rotWithShape="1">
          <a:blip r:embed="rId9">
            <a:extLst>
              <a:ext uri="{28A0092B-C50C-407E-A947-70E740481C1C}">
                <a14:useLocalDpi xmlns:a14="http://schemas.microsoft.com/office/drawing/2010/main" val="0"/>
              </a:ext>
            </a:extLst>
          </a:blip>
          <a:srcRect l="14228" t="28749" r="28728" b="29636"/>
          <a:stretch/>
        </p:blipFill>
        <p:spPr>
          <a:xfrm>
            <a:off x="26114170" y="7277280"/>
            <a:ext cx="3129619" cy="1522127"/>
          </a:xfrm>
          <a:prstGeom prst="rect">
            <a:avLst/>
          </a:prstGeom>
        </p:spPr>
      </p:pic>
      <p:pic>
        <p:nvPicPr>
          <p:cNvPr id="21" name="Picture 20" descr="push - flat.png"/>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100000"/>
                    </a14:imgEffect>
                  </a14:imgLayer>
                </a14:imgProps>
              </a:ext>
              <a:ext uri="{28A0092B-C50C-407E-A947-70E740481C1C}">
                <a14:useLocalDpi xmlns:a14="http://schemas.microsoft.com/office/drawing/2010/main" val="0"/>
              </a:ext>
            </a:extLst>
          </a:blip>
          <a:srcRect l="14507" t="18446" r="60153" b="60355"/>
          <a:stretch/>
        </p:blipFill>
        <p:spPr>
          <a:xfrm>
            <a:off x="26683301" y="13006542"/>
            <a:ext cx="1390312" cy="775364"/>
          </a:xfrm>
          <a:prstGeom prst="rect">
            <a:avLst/>
          </a:prstGeom>
        </p:spPr>
      </p:pic>
      <p:sp>
        <p:nvSpPr>
          <p:cNvPr id="55" name="TextBox 54"/>
          <p:cNvSpPr txBox="1"/>
          <p:nvPr/>
        </p:nvSpPr>
        <p:spPr>
          <a:xfrm>
            <a:off x="12509930" y="15454175"/>
            <a:ext cx="18695492" cy="775850"/>
          </a:xfrm>
          <a:prstGeom prst="rect">
            <a:avLst/>
          </a:prstGeom>
          <a:solidFill>
            <a:schemeClr val="accent4">
              <a:lumMod val="40000"/>
              <a:lumOff val="60000"/>
            </a:schemeClr>
          </a:solidFill>
          <a:ln w="5080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4400" b="1" dirty="0">
                <a:latin typeface="Arial" panose="020B0604020202020204" pitchFamily="34" charset="0"/>
                <a:cs typeface="Arial" panose="020B0604020202020204" pitchFamily="34" charset="0"/>
              </a:rPr>
              <a:t>Results</a:t>
            </a:r>
          </a:p>
        </p:txBody>
      </p:sp>
    </p:spTree>
    <p:extLst>
      <p:ext uri="{BB962C8B-B14F-4D97-AF65-F5344CB8AC3E}">
        <p14:creationId xmlns:p14="http://schemas.microsoft.com/office/powerpoint/2010/main" val="3997114886"/>
      </p:ext>
    </p:extLst>
  </p:cSld>
  <p:clrMapOvr>
    <a:masterClrMapping/>
  </p:clrMapOvr>
</p:sld>
</file>

<file path=ppt/theme/theme1.xml><?xml version="1.0" encoding="utf-8"?>
<a:theme xmlns:a="http://schemas.openxmlformats.org/drawingml/2006/main" name="Office Theme">
  <a:themeElements>
    <a:clrScheme name="EIRG">
      <a:dk1>
        <a:srgbClr val="000000"/>
      </a:dk1>
      <a:lt1>
        <a:srgbClr val="FFFFFF"/>
      </a:lt1>
      <a:dk2>
        <a:srgbClr val="1F497D"/>
      </a:dk2>
      <a:lt2>
        <a:srgbClr val="EEECE1"/>
      </a:lt2>
      <a:accent1>
        <a:srgbClr val="CCC0D9"/>
      </a:accent1>
      <a:accent2>
        <a:srgbClr val="F27F73"/>
      </a:accent2>
      <a:accent3>
        <a:srgbClr val="4DADAE"/>
      </a:accent3>
      <a:accent4>
        <a:srgbClr val="5E4999"/>
      </a:accent4>
      <a:accent5>
        <a:srgbClr val="459A9C"/>
      </a:accent5>
      <a:accent6>
        <a:srgbClr val="CF6D6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6464</TotalTime>
  <Words>1320</Words>
  <Application>Microsoft Office PowerPoint</Application>
  <PresentationFormat>Custom</PresentationFormat>
  <Paragraphs>141</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Helvetica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Yael Stern</dc:creator>
  <cp:lastModifiedBy>Laura Jean Sudec</cp:lastModifiedBy>
  <cp:revision>922</cp:revision>
  <cp:lastPrinted>2018-06-05T15:12:43Z</cp:lastPrinted>
  <dcterms:created xsi:type="dcterms:W3CDTF">2016-05-04T02:15:29Z</dcterms:created>
  <dcterms:modified xsi:type="dcterms:W3CDTF">2023-03-31T14:29:27Z</dcterms:modified>
</cp:coreProperties>
</file>