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80" r:id="rId2"/>
    <p:sldId id="292" r:id="rId3"/>
    <p:sldId id="352" r:id="rId4"/>
    <p:sldId id="256" r:id="rId5"/>
    <p:sldId id="258" r:id="rId6"/>
    <p:sldId id="264" r:id="rId7"/>
    <p:sldId id="282" r:id="rId8"/>
    <p:sldId id="345" r:id="rId9"/>
    <p:sldId id="346" r:id="rId10"/>
    <p:sldId id="347" r:id="rId11"/>
    <p:sldId id="365" r:id="rId12"/>
    <p:sldId id="370" r:id="rId13"/>
    <p:sldId id="272" r:id="rId14"/>
    <p:sldId id="273" r:id="rId15"/>
    <p:sldId id="362" r:id="rId16"/>
    <p:sldId id="275" r:id="rId17"/>
    <p:sldId id="367" r:id="rId18"/>
    <p:sldId id="277" r:id="rId19"/>
    <p:sldId id="368" r:id="rId20"/>
    <p:sldId id="279" r:id="rId21"/>
    <p:sldId id="280" r:id="rId22"/>
    <p:sldId id="281" r:id="rId23"/>
    <p:sldId id="289" r:id="rId24"/>
    <p:sldId id="290" r:id="rId25"/>
    <p:sldId id="291" r:id="rId26"/>
    <p:sldId id="369" r:id="rId27"/>
    <p:sldId id="288" r:id="rId28"/>
    <p:sldId id="294" r:id="rId29"/>
    <p:sldId id="381" r:id="rId30"/>
    <p:sldId id="314" r:id="rId31"/>
    <p:sldId id="316" r:id="rId32"/>
    <p:sldId id="295" r:id="rId33"/>
    <p:sldId id="317" r:id="rId34"/>
    <p:sldId id="382" r:id="rId35"/>
    <p:sldId id="296" r:id="rId36"/>
    <p:sldId id="298" r:id="rId37"/>
    <p:sldId id="299" r:id="rId38"/>
    <p:sldId id="301" r:id="rId39"/>
    <p:sldId id="300" r:id="rId40"/>
    <p:sldId id="306" r:id="rId41"/>
    <p:sldId id="384" r:id="rId42"/>
    <p:sldId id="319" r:id="rId43"/>
    <p:sldId id="396" r:id="rId44"/>
    <p:sldId id="321" r:id="rId45"/>
    <p:sldId id="397" r:id="rId46"/>
    <p:sldId id="323" r:id="rId47"/>
    <p:sldId id="398" r:id="rId48"/>
    <p:sldId id="325" r:id="rId49"/>
    <p:sldId id="399" r:id="rId50"/>
    <p:sldId id="385" r:id="rId51"/>
    <p:sldId id="329" r:id="rId52"/>
    <p:sldId id="390" r:id="rId53"/>
    <p:sldId id="386" r:id="rId54"/>
    <p:sldId id="391" r:id="rId55"/>
    <p:sldId id="392" r:id="rId56"/>
    <p:sldId id="387" r:id="rId57"/>
    <p:sldId id="335" r:id="rId58"/>
    <p:sldId id="393" r:id="rId59"/>
    <p:sldId id="400" r:id="rId60"/>
    <p:sldId id="394" r:id="rId61"/>
    <p:sldId id="361" r:id="rId62"/>
    <p:sldId id="360" r:id="rId63"/>
    <p:sldId id="341" r:id="rId64"/>
    <p:sldId id="343" r:id="rId6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BCD"/>
    <a:srgbClr val="4EADAF"/>
    <a:srgbClr val="F28073"/>
    <a:srgbClr val="3A1953"/>
    <a:srgbClr val="BD92DE"/>
    <a:srgbClr val="EADCF4"/>
    <a:srgbClr val="321C95"/>
    <a:srgbClr val="E3EEF9"/>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8" autoAdjust="0"/>
    <p:restoredTop sz="66386" autoAdjust="0"/>
  </p:normalViewPr>
  <p:slideViewPr>
    <p:cSldViewPr snapToGrid="0">
      <p:cViewPr varScale="1">
        <p:scale>
          <a:sx n="72" d="100"/>
          <a:sy n="72" d="100"/>
        </p:scale>
        <p:origin x="1980" y="60"/>
      </p:cViewPr>
      <p:guideLst/>
    </p:cSldViewPr>
  </p:slideViewPr>
  <p:notesTextViewPr>
    <p:cViewPr>
      <p:scale>
        <a:sx n="75" d="100"/>
        <a:sy n="75" d="100"/>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97F63-161F-4E3D-8561-D877DBFA6B39}" type="doc">
      <dgm:prSet loTypeId="urn:microsoft.com/office/officeart/2005/8/layout/chevron1" loCatId="process" qsTypeId="urn:microsoft.com/office/officeart/2005/8/quickstyle/simple1" qsCatId="simple" csTypeId="urn:microsoft.com/office/officeart/2005/8/colors/accent0_1" csCatId="mainScheme" phldr="1"/>
      <dgm:spPr/>
    </dgm:pt>
    <dgm:pt modelId="{1F7F56EA-9256-4E0A-A84F-324302814F4A}">
      <dgm:prSet phldrT="[Text]"/>
      <dgm:spPr>
        <a:solidFill>
          <a:srgbClr val="F28073"/>
        </a:solidFill>
        <a:ln>
          <a:solidFill>
            <a:schemeClr val="bg1">
              <a:lumMod val="65000"/>
            </a:schemeClr>
          </a:solidFill>
        </a:ln>
      </dgm:spPr>
      <dgm:t>
        <a:bodyPr/>
        <a:lstStyle/>
        <a:p>
          <a:r>
            <a:rPr lang="en-US" b="0" i="0" dirty="0">
              <a:solidFill>
                <a:schemeClr val="bg1"/>
              </a:solidFill>
              <a:latin typeface="Avenir Light" panose="020B0402020203020204" pitchFamily="34" charset="77"/>
              <a:cs typeface="Arial" panose="020B0604020202020204" pitchFamily="34" charset="0"/>
            </a:rPr>
            <a:t>Observe</a:t>
          </a:r>
        </a:p>
      </dgm:t>
    </dgm:pt>
    <dgm:pt modelId="{4D410BD0-7B97-4C56-B828-54C835738DB6}" type="parTrans" cxnId="{8903BDB6-B2D3-4663-B6A0-4E5110777940}">
      <dgm:prSet/>
      <dgm:spPr/>
      <dgm:t>
        <a:bodyPr/>
        <a:lstStyle/>
        <a:p>
          <a:endParaRPr lang="en-US"/>
        </a:p>
      </dgm:t>
    </dgm:pt>
    <dgm:pt modelId="{2CDEFA5F-C809-418D-A07F-1989CB9B134A}" type="sibTrans" cxnId="{8903BDB6-B2D3-4663-B6A0-4E5110777940}">
      <dgm:prSet/>
      <dgm:spPr/>
      <dgm:t>
        <a:bodyPr/>
        <a:lstStyle/>
        <a:p>
          <a:endParaRPr lang="en-US"/>
        </a:p>
      </dgm:t>
    </dgm:pt>
    <dgm:pt modelId="{85C237DC-7115-479E-84BE-D80099C229DC}">
      <dgm:prSet phldrT="[Text]"/>
      <dgm:spPr>
        <a:solidFill>
          <a:srgbClr val="4EADAF"/>
        </a:solidFill>
        <a:ln>
          <a:solidFill>
            <a:schemeClr val="bg1">
              <a:lumMod val="65000"/>
            </a:schemeClr>
          </a:solidFill>
        </a:ln>
      </dgm:spPr>
      <dgm:t>
        <a:bodyPr/>
        <a:lstStyle/>
        <a:p>
          <a:r>
            <a:rPr lang="en-US" b="0" i="0" dirty="0">
              <a:solidFill>
                <a:schemeClr val="bg1"/>
              </a:solidFill>
              <a:latin typeface="Avenir Light" panose="020B0402020203020204" pitchFamily="34" charset="77"/>
              <a:cs typeface="Arial" panose="020B0604020202020204" pitchFamily="34" charset="0"/>
            </a:rPr>
            <a:t>Prompt</a:t>
          </a:r>
        </a:p>
      </dgm:t>
    </dgm:pt>
    <dgm:pt modelId="{79CD7358-F7FC-4F13-83B9-E739110F3668}" type="parTrans" cxnId="{7362A15C-6A5F-4756-9A41-98B297AE2A47}">
      <dgm:prSet/>
      <dgm:spPr/>
      <dgm:t>
        <a:bodyPr/>
        <a:lstStyle/>
        <a:p>
          <a:endParaRPr lang="en-US"/>
        </a:p>
      </dgm:t>
    </dgm:pt>
    <dgm:pt modelId="{D04D5CA1-37CA-4E33-BF66-0BFFA8350E90}" type="sibTrans" cxnId="{7362A15C-6A5F-4756-9A41-98B297AE2A47}">
      <dgm:prSet/>
      <dgm:spPr/>
      <dgm:t>
        <a:bodyPr/>
        <a:lstStyle/>
        <a:p>
          <a:endParaRPr lang="en-US"/>
        </a:p>
      </dgm:t>
    </dgm:pt>
    <dgm:pt modelId="{3F6DABAE-505D-4467-88D9-B2682CF7FEFE}">
      <dgm:prSet phldrT="[Text]"/>
      <dgm:spPr>
        <a:solidFill>
          <a:schemeClr val="tx1">
            <a:lumMod val="65000"/>
            <a:lumOff val="35000"/>
          </a:schemeClr>
        </a:solidFill>
        <a:ln>
          <a:solidFill>
            <a:schemeClr val="bg1">
              <a:lumMod val="65000"/>
            </a:schemeClr>
          </a:solidFill>
        </a:ln>
      </dgm:spPr>
      <dgm:t>
        <a:bodyPr/>
        <a:lstStyle/>
        <a:p>
          <a:r>
            <a:rPr lang="en-US" b="0" i="0" dirty="0">
              <a:solidFill>
                <a:schemeClr val="bg1"/>
              </a:solidFill>
              <a:latin typeface="Avenir Light" panose="020B0402020203020204" pitchFamily="34" charset="77"/>
              <a:cs typeface="Arial" panose="020B0604020202020204" pitchFamily="34" charset="0"/>
            </a:rPr>
            <a:t>Model</a:t>
          </a:r>
        </a:p>
      </dgm:t>
    </dgm:pt>
    <dgm:pt modelId="{E3720028-7D52-4207-B5B9-7C1993CEBC4E}" type="parTrans" cxnId="{5866B8FF-3F10-4794-BEB5-786D8B18CEA5}">
      <dgm:prSet/>
      <dgm:spPr/>
      <dgm:t>
        <a:bodyPr/>
        <a:lstStyle/>
        <a:p>
          <a:endParaRPr lang="en-US"/>
        </a:p>
      </dgm:t>
    </dgm:pt>
    <dgm:pt modelId="{4FDAC03B-6EE3-44C7-B397-ACA693729DD1}" type="sibTrans" cxnId="{5866B8FF-3F10-4794-BEB5-786D8B18CEA5}">
      <dgm:prSet/>
      <dgm:spPr/>
      <dgm:t>
        <a:bodyPr/>
        <a:lstStyle/>
        <a:p>
          <a:endParaRPr lang="en-US"/>
        </a:p>
      </dgm:t>
    </dgm:pt>
    <dgm:pt modelId="{5B18F507-782D-4756-A033-94B34BCC7A9E}" type="pres">
      <dgm:prSet presAssocID="{EA597F63-161F-4E3D-8561-D877DBFA6B39}" presName="Name0" presStyleCnt="0">
        <dgm:presLayoutVars>
          <dgm:dir/>
          <dgm:animLvl val="lvl"/>
          <dgm:resizeHandles val="exact"/>
        </dgm:presLayoutVars>
      </dgm:prSet>
      <dgm:spPr/>
    </dgm:pt>
    <dgm:pt modelId="{78C4153B-D116-451F-8444-5922A8A10FF1}" type="pres">
      <dgm:prSet presAssocID="{1F7F56EA-9256-4E0A-A84F-324302814F4A}" presName="parTxOnly" presStyleLbl="node1" presStyleIdx="0" presStyleCnt="3">
        <dgm:presLayoutVars>
          <dgm:chMax val="0"/>
          <dgm:chPref val="0"/>
          <dgm:bulletEnabled val="1"/>
        </dgm:presLayoutVars>
      </dgm:prSet>
      <dgm:spPr/>
    </dgm:pt>
    <dgm:pt modelId="{8D80D2C0-47CE-4CE8-8B24-D409ACC207A2}" type="pres">
      <dgm:prSet presAssocID="{2CDEFA5F-C809-418D-A07F-1989CB9B134A}" presName="parTxOnlySpace" presStyleCnt="0"/>
      <dgm:spPr/>
    </dgm:pt>
    <dgm:pt modelId="{AA5C3A22-688D-470F-9D20-243D3181BF20}" type="pres">
      <dgm:prSet presAssocID="{85C237DC-7115-479E-84BE-D80099C229DC}" presName="parTxOnly" presStyleLbl="node1" presStyleIdx="1" presStyleCnt="3">
        <dgm:presLayoutVars>
          <dgm:chMax val="0"/>
          <dgm:chPref val="0"/>
          <dgm:bulletEnabled val="1"/>
        </dgm:presLayoutVars>
      </dgm:prSet>
      <dgm:spPr/>
    </dgm:pt>
    <dgm:pt modelId="{37A390B0-C3C5-4ECE-8E70-1D3B4B19B0C1}" type="pres">
      <dgm:prSet presAssocID="{D04D5CA1-37CA-4E33-BF66-0BFFA8350E90}" presName="parTxOnlySpace" presStyleCnt="0"/>
      <dgm:spPr/>
    </dgm:pt>
    <dgm:pt modelId="{7DB3A756-6145-43EE-A8F2-CE5427856398}" type="pres">
      <dgm:prSet presAssocID="{3F6DABAE-505D-4467-88D9-B2682CF7FEFE}" presName="parTxOnly" presStyleLbl="node1" presStyleIdx="2" presStyleCnt="3">
        <dgm:presLayoutVars>
          <dgm:chMax val="0"/>
          <dgm:chPref val="0"/>
          <dgm:bulletEnabled val="1"/>
        </dgm:presLayoutVars>
      </dgm:prSet>
      <dgm:spPr/>
    </dgm:pt>
  </dgm:ptLst>
  <dgm:cxnLst>
    <dgm:cxn modelId="{1F01B43D-F9A4-4326-96C8-9F367D1BDC60}" type="presOf" srcId="{1F7F56EA-9256-4E0A-A84F-324302814F4A}" destId="{78C4153B-D116-451F-8444-5922A8A10FF1}" srcOrd="0" destOrd="0" presId="urn:microsoft.com/office/officeart/2005/8/layout/chevron1"/>
    <dgm:cxn modelId="{7362A15C-6A5F-4756-9A41-98B297AE2A47}" srcId="{EA597F63-161F-4E3D-8561-D877DBFA6B39}" destId="{85C237DC-7115-479E-84BE-D80099C229DC}" srcOrd="1" destOrd="0" parTransId="{79CD7358-F7FC-4F13-83B9-E739110F3668}" sibTransId="{D04D5CA1-37CA-4E33-BF66-0BFFA8350E90}"/>
    <dgm:cxn modelId="{8903BDB6-B2D3-4663-B6A0-4E5110777940}" srcId="{EA597F63-161F-4E3D-8561-D877DBFA6B39}" destId="{1F7F56EA-9256-4E0A-A84F-324302814F4A}" srcOrd="0" destOrd="0" parTransId="{4D410BD0-7B97-4C56-B828-54C835738DB6}" sibTransId="{2CDEFA5F-C809-418D-A07F-1989CB9B134A}"/>
    <dgm:cxn modelId="{4D7B9BBB-6B65-44B8-BE22-3FF2AFCACD54}" type="presOf" srcId="{85C237DC-7115-479E-84BE-D80099C229DC}" destId="{AA5C3A22-688D-470F-9D20-243D3181BF20}" srcOrd="0" destOrd="0" presId="urn:microsoft.com/office/officeart/2005/8/layout/chevron1"/>
    <dgm:cxn modelId="{76CD56C2-9A89-4C4F-82CC-60419B01801C}" type="presOf" srcId="{EA597F63-161F-4E3D-8561-D877DBFA6B39}" destId="{5B18F507-782D-4756-A033-94B34BCC7A9E}" srcOrd="0" destOrd="0" presId="urn:microsoft.com/office/officeart/2005/8/layout/chevron1"/>
    <dgm:cxn modelId="{259097E9-7FDD-4CE0-BD7C-81305E47EEF0}" type="presOf" srcId="{3F6DABAE-505D-4467-88D9-B2682CF7FEFE}" destId="{7DB3A756-6145-43EE-A8F2-CE5427856398}" srcOrd="0" destOrd="0" presId="urn:microsoft.com/office/officeart/2005/8/layout/chevron1"/>
    <dgm:cxn modelId="{5866B8FF-3F10-4794-BEB5-786D8B18CEA5}" srcId="{EA597F63-161F-4E3D-8561-D877DBFA6B39}" destId="{3F6DABAE-505D-4467-88D9-B2682CF7FEFE}" srcOrd="2" destOrd="0" parTransId="{E3720028-7D52-4207-B5B9-7C1993CEBC4E}" sibTransId="{4FDAC03B-6EE3-44C7-B397-ACA693729DD1}"/>
    <dgm:cxn modelId="{2CC1E14B-292A-4986-BDC7-526FE1037DB6}" type="presParOf" srcId="{5B18F507-782D-4756-A033-94B34BCC7A9E}" destId="{78C4153B-D116-451F-8444-5922A8A10FF1}" srcOrd="0" destOrd="0" presId="urn:microsoft.com/office/officeart/2005/8/layout/chevron1"/>
    <dgm:cxn modelId="{361ACA30-9B69-48C6-BB33-6CB5863D6434}" type="presParOf" srcId="{5B18F507-782D-4756-A033-94B34BCC7A9E}" destId="{8D80D2C0-47CE-4CE8-8B24-D409ACC207A2}" srcOrd="1" destOrd="0" presId="urn:microsoft.com/office/officeart/2005/8/layout/chevron1"/>
    <dgm:cxn modelId="{903C21B9-2C44-4C96-A833-9EA9CBC2224F}" type="presParOf" srcId="{5B18F507-782D-4756-A033-94B34BCC7A9E}" destId="{AA5C3A22-688D-470F-9D20-243D3181BF20}" srcOrd="2" destOrd="0" presId="urn:microsoft.com/office/officeart/2005/8/layout/chevron1"/>
    <dgm:cxn modelId="{2BD150DA-7A5B-419A-8C56-BC2DC2C2BA33}" type="presParOf" srcId="{5B18F507-782D-4756-A033-94B34BCC7A9E}" destId="{37A390B0-C3C5-4ECE-8E70-1D3B4B19B0C1}" srcOrd="3" destOrd="0" presId="urn:microsoft.com/office/officeart/2005/8/layout/chevron1"/>
    <dgm:cxn modelId="{AD5B91AA-1B98-441B-A2E9-86326F62209E}" type="presParOf" srcId="{5B18F507-782D-4756-A033-94B34BCC7A9E}" destId="{7DB3A756-6145-43EE-A8F2-CE5427856398}" srcOrd="4" destOrd="0" presId="urn:microsoft.com/office/officeart/2005/8/layout/chevron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A597F63-161F-4E3D-8561-D877DBFA6B39}" type="doc">
      <dgm:prSet loTypeId="urn:microsoft.com/office/officeart/2005/8/layout/chevron1" loCatId="process" qsTypeId="urn:microsoft.com/office/officeart/2005/8/quickstyle/simple1" qsCatId="simple" csTypeId="urn:microsoft.com/office/officeart/2005/8/colors/accent0_1" csCatId="mainScheme" phldr="1"/>
      <dgm:spPr/>
    </dgm:pt>
    <dgm:pt modelId="{1F7F56EA-9256-4E0A-A84F-324302814F4A}">
      <dgm:prSet phldrT="[Text]"/>
      <dgm:spPr>
        <a:solidFill>
          <a:srgbClr val="F28073"/>
        </a:solidFill>
        <a:ln>
          <a:solidFill>
            <a:schemeClr val="bg1">
              <a:lumMod val="65000"/>
            </a:schemeClr>
          </a:solidFill>
        </a:ln>
      </dgm:spPr>
      <dgm:t>
        <a:bodyPr/>
        <a:lstStyle/>
        <a:p>
          <a:r>
            <a:rPr lang="en-US" b="0" i="0" dirty="0">
              <a:solidFill>
                <a:schemeClr val="bg1"/>
              </a:solidFill>
              <a:latin typeface="Avenir Light" panose="020B0402020203020204" pitchFamily="34" charset="77"/>
            </a:rPr>
            <a:t>Set Out</a:t>
          </a:r>
        </a:p>
      </dgm:t>
    </dgm:pt>
    <dgm:pt modelId="{4D410BD0-7B97-4C56-B828-54C835738DB6}" type="parTrans" cxnId="{8903BDB6-B2D3-4663-B6A0-4E5110777940}">
      <dgm:prSet/>
      <dgm:spPr/>
      <dgm:t>
        <a:bodyPr/>
        <a:lstStyle/>
        <a:p>
          <a:endParaRPr lang="en-US">
            <a:solidFill>
              <a:schemeClr val="bg1"/>
            </a:solidFill>
          </a:endParaRPr>
        </a:p>
      </dgm:t>
    </dgm:pt>
    <dgm:pt modelId="{2CDEFA5F-C809-418D-A07F-1989CB9B134A}" type="sibTrans" cxnId="{8903BDB6-B2D3-4663-B6A0-4E5110777940}">
      <dgm:prSet/>
      <dgm:spPr/>
      <dgm:t>
        <a:bodyPr/>
        <a:lstStyle/>
        <a:p>
          <a:endParaRPr lang="en-US">
            <a:solidFill>
              <a:schemeClr val="bg1"/>
            </a:solidFill>
          </a:endParaRPr>
        </a:p>
      </dgm:t>
    </dgm:pt>
    <dgm:pt modelId="{85C237DC-7115-479E-84BE-D80099C229DC}">
      <dgm:prSet phldrT="[Text]"/>
      <dgm:spPr>
        <a:solidFill>
          <a:srgbClr val="4EADAF"/>
        </a:solidFill>
        <a:ln>
          <a:solidFill>
            <a:schemeClr val="bg1">
              <a:lumMod val="65000"/>
            </a:schemeClr>
          </a:solidFill>
        </a:ln>
      </dgm:spPr>
      <dgm:t>
        <a:bodyPr/>
        <a:lstStyle/>
        <a:p>
          <a:r>
            <a:rPr lang="en-US" b="0" i="0" dirty="0">
              <a:solidFill>
                <a:schemeClr val="bg1"/>
              </a:solidFill>
              <a:latin typeface="Avenir Light" panose="020B0402020203020204" pitchFamily="34" charset="77"/>
            </a:rPr>
            <a:t>Model</a:t>
          </a:r>
        </a:p>
      </dgm:t>
    </dgm:pt>
    <dgm:pt modelId="{79CD7358-F7FC-4F13-83B9-E739110F3668}" type="parTrans" cxnId="{7362A15C-6A5F-4756-9A41-98B297AE2A47}">
      <dgm:prSet/>
      <dgm:spPr/>
      <dgm:t>
        <a:bodyPr/>
        <a:lstStyle/>
        <a:p>
          <a:endParaRPr lang="en-US">
            <a:solidFill>
              <a:schemeClr val="bg1"/>
            </a:solidFill>
          </a:endParaRPr>
        </a:p>
      </dgm:t>
    </dgm:pt>
    <dgm:pt modelId="{D04D5CA1-37CA-4E33-BF66-0BFFA8350E90}" type="sibTrans" cxnId="{7362A15C-6A5F-4756-9A41-98B297AE2A47}">
      <dgm:prSet/>
      <dgm:spPr/>
      <dgm:t>
        <a:bodyPr/>
        <a:lstStyle/>
        <a:p>
          <a:endParaRPr lang="en-US">
            <a:solidFill>
              <a:schemeClr val="bg1"/>
            </a:solidFill>
          </a:endParaRPr>
        </a:p>
      </dgm:t>
    </dgm:pt>
    <dgm:pt modelId="{3F6DABAE-505D-4467-88D9-B2682CF7FEFE}">
      <dgm:prSet phldrT="[Text]"/>
      <dgm:spPr>
        <a:solidFill>
          <a:schemeClr val="bg1">
            <a:lumMod val="75000"/>
          </a:schemeClr>
        </a:solidFill>
        <a:ln>
          <a:solidFill>
            <a:schemeClr val="bg1">
              <a:lumMod val="65000"/>
            </a:schemeClr>
          </a:solidFill>
        </a:ln>
      </dgm:spPr>
      <dgm:t>
        <a:bodyPr/>
        <a:lstStyle/>
        <a:p>
          <a:r>
            <a:rPr lang="en-US" b="0" i="0" dirty="0">
              <a:solidFill>
                <a:schemeClr val="bg1"/>
              </a:solidFill>
              <a:latin typeface="Avenir Light" panose="020B0402020203020204" pitchFamily="34" charset="77"/>
            </a:rPr>
            <a:t>Hand</a:t>
          </a:r>
        </a:p>
      </dgm:t>
    </dgm:pt>
    <dgm:pt modelId="{E3720028-7D52-4207-B5B9-7C1993CEBC4E}" type="parTrans" cxnId="{5866B8FF-3F10-4794-BEB5-786D8B18CEA5}">
      <dgm:prSet/>
      <dgm:spPr/>
      <dgm:t>
        <a:bodyPr/>
        <a:lstStyle/>
        <a:p>
          <a:endParaRPr lang="en-US">
            <a:solidFill>
              <a:schemeClr val="bg1"/>
            </a:solidFill>
          </a:endParaRPr>
        </a:p>
      </dgm:t>
    </dgm:pt>
    <dgm:pt modelId="{4FDAC03B-6EE3-44C7-B397-ACA693729DD1}" type="sibTrans" cxnId="{5866B8FF-3F10-4794-BEB5-786D8B18CEA5}">
      <dgm:prSet/>
      <dgm:spPr/>
      <dgm:t>
        <a:bodyPr/>
        <a:lstStyle/>
        <a:p>
          <a:endParaRPr lang="en-US">
            <a:solidFill>
              <a:schemeClr val="bg1"/>
            </a:solidFill>
          </a:endParaRPr>
        </a:p>
      </dgm:t>
    </dgm:pt>
    <dgm:pt modelId="{5B18F507-782D-4756-A033-94B34BCC7A9E}" type="pres">
      <dgm:prSet presAssocID="{EA597F63-161F-4E3D-8561-D877DBFA6B39}" presName="Name0" presStyleCnt="0">
        <dgm:presLayoutVars>
          <dgm:dir/>
          <dgm:animLvl val="lvl"/>
          <dgm:resizeHandles val="exact"/>
        </dgm:presLayoutVars>
      </dgm:prSet>
      <dgm:spPr/>
    </dgm:pt>
    <dgm:pt modelId="{78C4153B-D116-451F-8444-5922A8A10FF1}" type="pres">
      <dgm:prSet presAssocID="{1F7F56EA-9256-4E0A-A84F-324302814F4A}" presName="parTxOnly" presStyleLbl="node1" presStyleIdx="0" presStyleCnt="3" custScaleX="107526" custLinFactNeighborY="2220">
        <dgm:presLayoutVars>
          <dgm:chMax val="0"/>
          <dgm:chPref val="0"/>
          <dgm:bulletEnabled val="1"/>
        </dgm:presLayoutVars>
      </dgm:prSet>
      <dgm:spPr/>
    </dgm:pt>
    <dgm:pt modelId="{8D80D2C0-47CE-4CE8-8B24-D409ACC207A2}" type="pres">
      <dgm:prSet presAssocID="{2CDEFA5F-C809-418D-A07F-1989CB9B134A}" presName="parTxOnlySpace" presStyleCnt="0"/>
      <dgm:spPr/>
    </dgm:pt>
    <dgm:pt modelId="{AA5C3A22-688D-470F-9D20-243D3181BF20}" type="pres">
      <dgm:prSet presAssocID="{85C237DC-7115-479E-84BE-D80099C229DC}" presName="parTxOnly" presStyleLbl="node1" presStyleIdx="1" presStyleCnt="3">
        <dgm:presLayoutVars>
          <dgm:chMax val="0"/>
          <dgm:chPref val="0"/>
          <dgm:bulletEnabled val="1"/>
        </dgm:presLayoutVars>
      </dgm:prSet>
      <dgm:spPr/>
    </dgm:pt>
    <dgm:pt modelId="{37A390B0-C3C5-4ECE-8E70-1D3B4B19B0C1}" type="pres">
      <dgm:prSet presAssocID="{D04D5CA1-37CA-4E33-BF66-0BFFA8350E90}" presName="parTxOnlySpace" presStyleCnt="0"/>
      <dgm:spPr/>
    </dgm:pt>
    <dgm:pt modelId="{7DB3A756-6145-43EE-A8F2-CE5427856398}" type="pres">
      <dgm:prSet presAssocID="{3F6DABAE-505D-4467-88D9-B2682CF7FEFE}" presName="parTxOnly" presStyleLbl="node1" presStyleIdx="2" presStyleCnt="3">
        <dgm:presLayoutVars>
          <dgm:chMax val="0"/>
          <dgm:chPref val="0"/>
          <dgm:bulletEnabled val="1"/>
        </dgm:presLayoutVars>
      </dgm:prSet>
      <dgm:spPr/>
    </dgm:pt>
  </dgm:ptLst>
  <dgm:cxnLst>
    <dgm:cxn modelId="{1F01B43D-F9A4-4326-96C8-9F367D1BDC60}" type="presOf" srcId="{1F7F56EA-9256-4E0A-A84F-324302814F4A}" destId="{78C4153B-D116-451F-8444-5922A8A10FF1}" srcOrd="0" destOrd="0" presId="urn:microsoft.com/office/officeart/2005/8/layout/chevron1"/>
    <dgm:cxn modelId="{7362A15C-6A5F-4756-9A41-98B297AE2A47}" srcId="{EA597F63-161F-4E3D-8561-D877DBFA6B39}" destId="{85C237DC-7115-479E-84BE-D80099C229DC}" srcOrd="1" destOrd="0" parTransId="{79CD7358-F7FC-4F13-83B9-E739110F3668}" sibTransId="{D04D5CA1-37CA-4E33-BF66-0BFFA8350E90}"/>
    <dgm:cxn modelId="{8903BDB6-B2D3-4663-B6A0-4E5110777940}" srcId="{EA597F63-161F-4E3D-8561-D877DBFA6B39}" destId="{1F7F56EA-9256-4E0A-A84F-324302814F4A}" srcOrd="0" destOrd="0" parTransId="{4D410BD0-7B97-4C56-B828-54C835738DB6}" sibTransId="{2CDEFA5F-C809-418D-A07F-1989CB9B134A}"/>
    <dgm:cxn modelId="{4D7B9BBB-6B65-44B8-BE22-3FF2AFCACD54}" type="presOf" srcId="{85C237DC-7115-479E-84BE-D80099C229DC}" destId="{AA5C3A22-688D-470F-9D20-243D3181BF20}" srcOrd="0" destOrd="0" presId="urn:microsoft.com/office/officeart/2005/8/layout/chevron1"/>
    <dgm:cxn modelId="{76CD56C2-9A89-4C4F-82CC-60419B01801C}" type="presOf" srcId="{EA597F63-161F-4E3D-8561-D877DBFA6B39}" destId="{5B18F507-782D-4756-A033-94B34BCC7A9E}" srcOrd="0" destOrd="0" presId="urn:microsoft.com/office/officeart/2005/8/layout/chevron1"/>
    <dgm:cxn modelId="{259097E9-7FDD-4CE0-BD7C-81305E47EEF0}" type="presOf" srcId="{3F6DABAE-505D-4467-88D9-B2682CF7FEFE}" destId="{7DB3A756-6145-43EE-A8F2-CE5427856398}" srcOrd="0" destOrd="0" presId="urn:microsoft.com/office/officeart/2005/8/layout/chevron1"/>
    <dgm:cxn modelId="{5866B8FF-3F10-4794-BEB5-786D8B18CEA5}" srcId="{EA597F63-161F-4E3D-8561-D877DBFA6B39}" destId="{3F6DABAE-505D-4467-88D9-B2682CF7FEFE}" srcOrd="2" destOrd="0" parTransId="{E3720028-7D52-4207-B5B9-7C1993CEBC4E}" sibTransId="{4FDAC03B-6EE3-44C7-B397-ACA693729DD1}"/>
    <dgm:cxn modelId="{2CC1E14B-292A-4986-BDC7-526FE1037DB6}" type="presParOf" srcId="{5B18F507-782D-4756-A033-94B34BCC7A9E}" destId="{78C4153B-D116-451F-8444-5922A8A10FF1}" srcOrd="0" destOrd="0" presId="urn:microsoft.com/office/officeart/2005/8/layout/chevron1"/>
    <dgm:cxn modelId="{361ACA30-9B69-48C6-BB33-6CB5863D6434}" type="presParOf" srcId="{5B18F507-782D-4756-A033-94B34BCC7A9E}" destId="{8D80D2C0-47CE-4CE8-8B24-D409ACC207A2}" srcOrd="1" destOrd="0" presId="urn:microsoft.com/office/officeart/2005/8/layout/chevron1"/>
    <dgm:cxn modelId="{903C21B9-2C44-4C96-A833-9EA9CBC2224F}" type="presParOf" srcId="{5B18F507-782D-4756-A033-94B34BCC7A9E}" destId="{AA5C3A22-688D-470F-9D20-243D3181BF20}" srcOrd="2" destOrd="0" presId="urn:microsoft.com/office/officeart/2005/8/layout/chevron1"/>
    <dgm:cxn modelId="{2BD150DA-7A5B-419A-8C56-BC2DC2C2BA33}" type="presParOf" srcId="{5B18F507-782D-4756-A033-94B34BCC7A9E}" destId="{37A390B0-C3C5-4ECE-8E70-1D3B4B19B0C1}" srcOrd="3" destOrd="0" presId="urn:microsoft.com/office/officeart/2005/8/layout/chevron1"/>
    <dgm:cxn modelId="{AD5B91AA-1B98-441B-A2E9-86326F62209E}" type="presParOf" srcId="{5B18F507-782D-4756-A033-94B34BCC7A9E}" destId="{7DB3A756-6145-43EE-A8F2-CE5427856398}" srcOrd="4" destOrd="0" presId="urn:microsoft.com/office/officeart/2005/8/layout/chevron1"/>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6C65663-3AC3-4CC5-BA13-047D4B74EE5E}"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69313974-640E-4F39-802B-B73123BFAB7C}">
      <dgm:prSet phldrT="[Text]"/>
      <dgm:spPr/>
      <dgm:t>
        <a:bodyPr/>
        <a:lstStyle/>
        <a:p>
          <a:r>
            <a:rPr lang="en-US" dirty="0">
              <a:solidFill>
                <a:schemeClr val="tx1">
                  <a:lumMod val="75000"/>
                  <a:lumOff val="25000"/>
                </a:schemeClr>
              </a:solidFill>
              <a:latin typeface="Avenir LT Std 35 Light" panose="020B0402020203020204" pitchFamily="34" charset="0"/>
            </a:rPr>
            <a:t>Parents</a:t>
          </a:r>
        </a:p>
      </dgm:t>
    </dgm:pt>
    <dgm:pt modelId="{9B9AAFDE-14DF-491E-8FF7-560446E63535}" type="parTrans" cxnId="{C9C66D94-CEC0-41A7-A921-A9AEDC67E3E8}">
      <dgm:prSet/>
      <dgm:spPr/>
      <dgm:t>
        <a:bodyPr/>
        <a:lstStyle/>
        <a:p>
          <a:endParaRPr lang="en-US"/>
        </a:p>
      </dgm:t>
    </dgm:pt>
    <dgm:pt modelId="{C5E0B7F3-CD26-48A1-8008-9588795CC246}" type="sibTrans" cxnId="{C9C66D94-CEC0-41A7-A921-A9AEDC67E3E8}">
      <dgm:prSet/>
      <dgm:spPr/>
      <dgm:t>
        <a:bodyPr/>
        <a:lstStyle/>
        <a:p>
          <a:endParaRPr lang="en-US"/>
        </a:p>
      </dgm:t>
    </dgm:pt>
    <dgm:pt modelId="{F4088693-82BD-4ECB-954C-697A1A21E8FF}">
      <dgm:prSet phldrT="[Text]"/>
      <dgm:spPr/>
      <dgm:t>
        <a:bodyPr/>
        <a:lstStyle/>
        <a:p>
          <a:r>
            <a:rPr lang="en-US" dirty="0">
              <a:solidFill>
                <a:schemeClr val="tx1">
                  <a:lumMod val="75000"/>
                  <a:lumOff val="25000"/>
                </a:schemeClr>
              </a:solidFill>
              <a:latin typeface="Avenir LT Std 35 Light" panose="020B0402020203020204" pitchFamily="34" charset="0"/>
            </a:rPr>
            <a:t>Play</a:t>
          </a:r>
        </a:p>
      </dgm:t>
    </dgm:pt>
    <dgm:pt modelId="{331C1A56-9371-43F3-8058-2DF27BF00CDF}" type="parTrans" cxnId="{2AC7E8AC-5E25-488C-8F91-40915B00E6D8}">
      <dgm:prSet/>
      <dgm:spPr/>
      <dgm:t>
        <a:bodyPr/>
        <a:lstStyle/>
        <a:p>
          <a:endParaRPr lang="en-US"/>
        </a:p>
      </dgm:t>
    </dgm:pt>
    <dgm:pt modelId="{17AA27DE-EE4C-4B4F-A667-082CF5F28101}" type="sibTrans" cxnId="{2AC7E8AC-5E25-488C-8F91-40915B00E6D8}">
      <dgm:prSet/>
      <dgm:spPr/>
      <dgm:t>
        <a:bodyPr/>
        <a:lstStyle/>
        <a:p>
          <a:endParaRPr lang="en-US"/>
        </a:p>
      </dgm:t>
    </dgm:pt>
    <dgm:pt modelId="{7B102A81-1627-435F-86C1-CF27E6A2E08E}">
      <dgm:prSet phldrT="[Text]"/>
      <dgm:spPr/>
      <dgm:t>
        <a:bodyPr/>
        <a:lstStyle/>
        <a:p>
          <a:r>
            <a:rPr lang="en-US" dirty="0">
              <a:solidFill>
                <a:schemeClr val="tx1">
                  <a:lumMod val="75000"/>
                  <a:lumOff val="25000"/>
                </a:schemeClr>
              </a:solidFill>
              <a:latin typeface="Avenir LT Std 35 Light" panose="020B0402020203020204" pitchFamily="34" charset="0"/>
            </a:rPr>
            <a:t>Child Outcomes</a:t>
          </a:r>
        </a:p>
      </dgm:t>
    </dgm:pt>
    <dgm:pt modelId="{6383C0BF-EC64-43A3-893A-23131BBBFE30}" type="parTrans" cxnId="{2009E768-28E0-4A38-B350-210B83B22755}">
      <dgm:prSet/>
      <dgm:spPr/>
      <dgm:t>
        <a:bodyPr/>
        <a:lstStyle/>
        <a:p>
          <a:endParaRPr lang="en-US"/>
        </a:p>
      </dgm:t>
    </dgm:pt>
    <dgm:pt modelId="{0DD1E46C-2375-420A-BD83-FE00BA6EBB82}" type="sibTrans" cxnId="{2009E768-28E0-4A38-B350-210B83B22755}">
      <dgm:prSet/>
      <dgm:spPr/>
      <dgm:t>
        <a:bodyPr/>
        <a:lstStyle/>
        <a:p>
          <a:endParaRPr lang="en-US"/>
        </a:p>
      </dgm:t>
    </dgm:pt>
    <dgm:pt modelId="{EBBF44AE-B137-438F-B8BB-305A202D9506}" type="pres">
      <dgm:prSet presAssocID="{86C65663-3AC3-4CC5-BA13-047D4B74EE5E}" presName="Name0" presStyleCnt="0">
        <dgm:presLayoutVars>
          <dgm:chMax val="7"/>
          <dgm:chPref val="7"/>
          <dgm:dir/>
          <dgm:animLvl val="lvl"/>
        </dgm:presLayoutVars>
      </dgm:prSet>
      <dgm:spPr/>
    </dgm:pt>
    <dgm:pt modelId="{0410DAFF-B891-4F94-B023-430668916212}" type="pres">
      <dgm:prSet presAssocID="{69313974-640E-4F39-802B-B73123BFAB7C}" presName="Accent1" presStyleCnt="0"/>
      <dgm:spPr/>
    </dgm:pt>
    <dgm:pt modelId="{A79E1489-166A-4979-AB1F-5479F88A7C02}" type="pres">
      <dgm:prSet presAssocID="{69313974-640E-4F39-802B-B73123BFAB7C}" presName="Accent" presStyleLbl="node1" presStyleIdx="0" presStyleCnt="3"/>
      <dgm:spPr>
        <a:solidFill>
          <a:schemeClr val="bg1">
            <a:lumMod val="75000"/>
          </a:schemeClr>
        </a:solidFill>
      </dgm:spPr>
    </dgm:pt>
    <dgm:pt modelId="{09846D36-FFCD-488B-99FA-7CD36FB9AFE6}" type="pres">
      <dgm:prSet presAssocID="{69313974-640E-4F39-802B-B73123BFAB7C}" presName="Parent1" presStyleLbl="revTx" presStyleIdx="0" presStyleCnt="3">
        <dgm:presLayoutVars>
          <dgm:chMax val="1"/>
          <dgm:chPref val="1"/>
          <dgm:bulletEnabled val="1"/>
        </dgm:presLayoutVars>
      </dgm:prSet>
      <dgm:spPr/>
    </dgm:pt>
    <dgm:pt modelId="{882DAD46-FBBC-451B-9F10-AEB97B63FB07}" type="pres">
      <dgm:prSet presAssocID="{F4088693-82BD-4ECB-954C-697A1A21E8FF}" presName="Accent2" presStyleCnt="0"/>
      <dgm:spPr/>
    </dgm:pt>
    <dgm:pt modelId="{AEFC2839-6FF7-4B0D-B52D-D948B4DC5513}" type="pres">
      <dgm:prSet presAssocID="{F4088693-82BD-4ECB-954C-697A1A21E8FF}" presName="Accent" presStyleLbl="node1" presStyleIdx="1" presStyleCnt="3"/>
      <dgm:spPr>
        <a:solidFill>
          <a:srgbClr val="8DCBCD"/>
        </a:solidFill>
      </dgm:spPr>
    </dgm:pt>
    <dgm:pt modelId="{3E05C0FA-7F3C-4774-9A6E-5728A1A80389}" type="pres">
      <dgm:prSet presAssocID="{F4088693-82BD-4ECB-954C-697A1A21E8FF}" presName="Parent2" presStyleLbl="revTx" presStyleIdx="1" presStyleCnt="3">
        <dgm:presLayoutVars>
          <dgm:chMax val="1"/>
          <dgm:chPref val="1"/>
          <dgm:bulletEnabled val="1"/>
        </dgm:presLayoutVars>
      </dgm:prSet>
      <dgm:spPr/>
    </dgm:pt>
    <dgm:pt modelId="{47103FE4-EC2E-49E9-B4D8-C9F016E6B7C3}" type="pres">
      <dgm:prSet presAssocID="{7B102A81-1627-435F-86C1-CF27E6A2E08E}" presName="Accent3" presStyleCnt="0"/>
      <dgm:spPr/>
    </dgm:pt>
    <dgm:pt modelId="{4674E90D-AB78-4695-8040-AE0A4FCE52E7}" type="pres">
      <dgm:prSet presAssocID="{7B102A81-1627-435F-86C1-CF27E6A2E08E}" presName="Accent" presStyleLbl="node1" presStyleIdx="2" presStyleCnt="3"/>
      <dgm:spPr>
        <a:solidFill>
          <a:srgbClr val="F28073"/>
        </a:solidFill>
      </dgm:spPr>
    </dgm:pt>
    <dgm:pt modelId="{9B352839-62C6-46E4-BA95-24EAA33F4A3C}" type="pres">
      <dgm:prSet presAssocID="{7B102A81-1627-435F-86C1-CF27E6A2E08E}" presName="Parent3" presStyleLbl="revTx" presStyleIdx="2" presStyleCnt="3">
        <dgm:presLayoutVars>
          <dgm:chMax val="1"/>
          <dgm:chPref val="1"/>
          <dgm:bulletEnabled val="1"/>
        </dgm:presLayoutVars>
      </dgm:prSet>
      <dgm:spPr/>
    </dgm:pt>
  </dgm:ptLst>
  <dgm:cxnLst>
    <dgm:cxn modelId="{F42CFC0B-FDAB-47E0-A28D-315765DF537C}" type="presOf" srcId="{F4088693-82BD-4ECB-954C-697A1A21E8FF}" destId="{3E05C0FA-7F3C-4774-9A6E-5728A1A80389}" srcOrd="0" destOrd="0" presId="urn:microsoft.com/office/officeart/2009/layout/CircleArrowProcess"/>
    <dgm:cxn modelId="{FD7FDD31-29A2-4A66-90AE-1C6C8AA36D2E}" type="presOf" srcId="{86C65663-3AC3-4CC5-BA13-047D4B74EE5E}" destId="{EBBF44AE-B137-438F-B8BB-305A202D9506}" srcOrd="0" destOrd="0" presId="urn:microsoft.com/office/officeart/2009/layout/CircleArrowProcess"/>
    <dgm:cxn modelId="{2009E768-28E0-4A38-B350-210B83B22755}" srcId="{86C65663-3AC3-4CC5-BA13-047D4B74EE5E}" destId="{7B102A81-1627-435F-86C1-CF27E6A2E08E}" srcOrd="2" destOrd="0" parTransId="{6383C0BF-EC64-43A3-893A-23131BBBFE30}" sibTransId="{0DD1E46C-2375-420A-BD83-FE00BA6EBB82}"/>
    <dgm:cxn modelId="{44AC154C-B87E-4989-886A-456A425EE955}" type="presOf" srcId="{69313974-640E-4F39-802B-B73123BFAB7C}" destId="{09846D36-FFCD-488B-99FA-7CD36FB9AFE6}" srcOrd="0" destOrd="0" presId="urn:microsoft.com/office/officeart/2009/layout/CircleArrowProcess"/>
    <dgm:cxn modelId="{59C6E874-685D-4DE4-A194-985CD42377BD}" type="presOf" srcId="{7B102A81-1627-435F-86C1-CF27E6A2E08E}" destId="{9B352839-62C6-46E4-BA95-24EAA33F4A3C}" srcOrd="0" destOrd="0" presId="urn:microsoft.com/office/officeart/2009/layout/CircleArrowProcess"/>
    <dgm:cxn modelId="{C9C66D94-CEC0-41A7-A921-A9AEDC67E3E8}" srcId="{86C65663-3AC3-4CC5-BA13-047D4B74EE5E}" destId="{69313974-640E-4F39-802B-B73123BFAB7C}" srcOrd="0" destOrd="0" parTransId="{9B9AAFDE-14DF-491E-8FF7-560446E63535}" sibTransId="{C5E0B7F3-CD26-48A1-8008-9588795CC246}"/>
    <dgm:cxn modelId="{2AC7E8AC-5E25-488C-8F91-40915B00E6D8}" srcId="{86C65663-3AC3-4CC5-BA13-047D4B74EE5E}" destId="{F4088693-82BD-4ECB-954C-697A1A21E8FF}" srcOrd="1" destOrd="0" parTransId="{331C1A56-9371-43F3-8058-2DF27BF00CDF}" sibTransId="{17AA27DE-EE4C-4B4F-A667-082CF5F28101}"/>
    <dgm:cxn modelId="{2458FCE8-240E-457F-B8D1-3DE47CD2FC7A}" type="presParOf" srcId="{EBBF44AE-B137-438F-B8BB-305A202D9506}" destId="{0410DAFF-B891-4F94-B023-430668916212}" srcOrd="0" destOrd="0" presId="urn:microsoft.com/office/officeart/2009/layout/CircleArrowProcess"/>
    <dgm:cxn modelId="{4271845C-2F92-40E5-AC95-921E22E86233}" type="presParOf" srcId="{0410DAFF-B891-4F94-B023-430668916212}" destId="{A79E1489-166A-4979-AB1F-5479F88A7C02}" srcOrd="0" destOrd="0" presId="urn:microsoft.com/office/officeart/2009/layout/CircleArrowProcess"/>
    <dgm:cxn modelId="{56750C74-6466-4767-8468-C3F677F33A7B}" type="presParOf" srcId="{EBBF44AE-B137-438F-B8BB-305A202D9506}" destId="{09846D36-FFCD-488B-99FA-7CD36FB9AFE6}" srcOrd="1" destOrd="0" presId="urn:microsoft.com/office/officeart/2009/layout/CircleArrowProcess"/>
    <dgm:cxn modelId="{79CB18A5-4EF1-40DC-B7AB-C0DEEE0FECBD}" type="presParOf" srcId="{EBBF44AE-B137-438F-B8BB-305A202D9506}" destId="{882DAD46-FBBC-451B-9F10-AEB97B63FB07}" srcOrd="2" destOrd="0" presId="urn:microsoft.com/office/officeart/2009/layout/CircleArrowProcess"/>
    <dgm:cxn modelId="{F254F1E7-4FCF-42CF-820C-3D8B3CFFAAC2}" type="presParOf" srcId="{882DAD46-FBBC-451B-9F10-AEB97B63FB07}" destId="{AEFC2839-6FF7-4B0D-B52D-D948B4DC5513}" srcOrd="0" destOrd="0" presId="urn:microsoft.com/office/officeart/2009/layout/CircleArrowProcess"/>
    <dgm:cxn modelId="{3EE60C95-5EC6-4F5C-B672-23688BA584AF}" type="presParOf" srcId="{EBBF44AE-B137-438F-B8BB-305A202D9506}" destId="{3E05C0FA-7F3C-4774-9A6E-5728A1A80389}" srcOrd="3" destOrd="0" presId="urn:microsoft.com/office/officeart/2009/layout/CircleArrowProcess"/>
    <dgm:cxn modelId="{E63C5780-DBF6-4422-9B9B-78B2CABC0C3D}" type="presParOf" srcId="{EBBF44AE-B137-438F-B8BB-305A202D9506}" destId="{47103FE4-EC2E-49E9-B4D8-C9F016E6B7C3}" srcOrd="4" destOrd="0" presId="urn:microsoft.com/office/officeart/2009/layout/CircleArrowProcess"/>
    <dgm:cxn modelId="{B10A3301-D397-4DA2-A403-C1182C8567C8}" type="presParOf" srcId="{47103FE4-EC2E-49E9-B4D8-C9F016E6B7C3}" destId="{4674E90D-AB78-4695-8040-AE0A4FCE52E7}" srcOrd="0" destOrd="0" presId="urn:microsoft.com/office/officeart/2009/layout/CircleArrowProcess"/>
    <dgm:cxn modelId="{EDD227A3-E1C9-4866-A486-6209CB315BEC}" type="presParOf" srcId="{EBBF44AE-B137-438F-B8BB-305A202D9506}" destId="{9B352839-62C6-46E4-BA95-24EAA33F4A3C}"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4153B-D116-451F-8444-5922A8A10FF1}">
      <dsp:nvSpPr>
        <dsp:cNvPr id="0" name=""/>
        <dsp:cNvSpPr/>
      </dsp:nvSpPr>
      <dsp:spPr>
        <a:xfrm>
          <a:off x="1821" y="2548853"/>
          <a:ext cx="2219408" cy="887763"/>
        </a:xfrm>
        <a:prstGeom prst="chevron">
          <a:avLst/>
        </a:prstGeom>
        <a:solidFill>
          <a:srgbClr val="F28073"/>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latin typeface="Avenir Light" panose="020B0402020203020204" pitchFamily="34" charset="77"/>
              <a:cs typeface="Arial" panose="020B0604020202020204" pitchFamily="34" charset="0"/>
            </a:rPr>
            <a:t>Observe</a:t>
          </a:r>
        </a:p>
      </dsp:txBody>
      <dsp:txXfrm>
        <a:off x="445703" y="2548853"/>
        <a:ext cx="1331645" cy="887763"/>
      </dsp:txXfrm>
    </dsp:sp>
    <dsp:sp modelId="{AA5C3A22-688D-470F-9D20-243D3181BF20}">
      <dsp:nvSpPr>
        <dsp:cNvPr id="0" name=""/>
        <dsp:cNvSpPr/>
      </dsp:nvSpPr>
      <dsp:spPr>
        <a:xfrm>
          <a:off x="1999288" y="2548853"/>
          <a:ext cx="2219408" cy="887763"/>
        </a:xfrm>
        <a:prstGeom prst="chevron">
          <a:avLst/>
        </a:prstGeom>
        <a:solidFill>
          <a:srgbClr val="4EADAF"/>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latin typeface="Avenir Light" panose="020B0402020203020204" pitchFamily="34" charset="77"/>
              <a:cs typeface="Arial" panose="020B0604020202020204" pitchFamily="34" charset="0"/>
            </a:rPr>
            <a:t>Prompt</a:t>
          </a:r>
        </a:p>
      </dsp:txBody>
      <dsp:txXfrm>
        <a:off x="2443170" y="2548853"/>
        <a:ext cx="1331645" cy="887763"/>
      </dsp:txXfrm>
    </dsp:sp>
    <dsp:sp modelId="{7DB3A756-6145-43EE-A8F2-CE5427856398}">
      <dsp:nvSpPr>
        <dsp:cNvPr id="0" name=""/>
        <dsp:cNvSpPr/>
      </dsp:nvSpPr>
      <dsp:spPr>
        <a:xfrm>
          <a:off x="3996756" y="2548853"/>
          <a:ext cx="2219408" cy="887763"/>
        </a:xfrm>
        <a:prstGeom prst="chevron">
          <a:avLst/>
        </a:prstGeom>
        <a:solidFill>
          <a:schemeClr val="tx1">
            <a:lumMod val="65000"/>
            <a:lumOff val="3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latin typeface="Avenir Light" panose="020B0402020203020204" pitchFamily="34" charset="77"/>
              <a:cs typeface="Arial" panose="020B0604020202020204" pitchFamily="34" charset="0"/>
            </a:rPr>
            <a:t>Model</a:t>
          </a:r>
        </a:p>
      </dsp:txBody>
      <dsp:txXfrm>
        <a:off x="4440638" y="2548853"/>
        <a:ext cx="1331645" cy="8877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4153B-D116-451F-8444-5922A8A10FF1}">
      <dsp:nvSpPr>
        <dsp:cNvPr id="0" name=""/>
        <dsp:cNvSpPr/>
      </dsp:nvSpPr>
      <dsp:spPr>
        <a:xfrm>
          <a:off x="1043" y="583187"/>
          <a:ext cx="1960848" cy="729441"/>
        </a:xfrm>
        <a:prstGeom prst="chevron">
          <a:avLst/>
        </a:prstGeom>
        <a:solidFill>
          <a:srgbClr val="F28073"/>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0" i="0" kern="1200" dirty="0">
              <a:solidFill>
                <a:schemeClr val="bg1"/>
              </a:solidFill>
              <a:latin typeface="Avenir Light" panose="020B0402020203020204" pitchFamily="34" charset="77"/>
            </a:rPr>
            <a:t>Set Out</a:t>
          </a:r>
        </a:p>
      </dsp:txBody>
      <dsp:txXfrm>
        <a:off x="365764" y="583187"/>
        <a:ext cx="1231407" cy="729441"/>
      </dsp:txXfrm>
    </dsp:sp>
    <dsp:sp modelId="{AA5C3A22-688D-470F-9D20-243D3181BF20}">
      <dsp:nvSpPr>
        <dsp:cNvPr id="0" name=""/>
        <dsp:cNvSpPr/>
      </dsp:nvSpPr>
      <dsp:spPr>
        <a:xfrm>
          <a:off x="1779531" y="566993"/>
          <a:ext cx="1823604" cy="729441"/>
        </a:xfrm>
        <a:prstGeom prst="chevron">
          <a:avLst/>
        </a:prstGeom>
        <a:solidFill>
          <a:srgbClr val="4EADAF"/>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0" i="0" kern="1200" dirty="0">
              <a:solidFill>
                <a:schemeClr val="bg1"/>
              </a:solidFill>
              <a:latin typeface="Avenir Light" panose="020B0402020203020204" pitchFamily="34" charset="77"/>
            </a:rPr>
            <a:t>Model</a:t>
          </a:r>
        </a:p>
      </dsp:txBody>
      <dsp:txXfrm>
        <a:off x="2144252" y="566993"/>
        <a:ext cx="1094163" cy="729441"/>
      </dsp:txXfrm>
    </dsp:sp>
    <dsp:sp modelId="{7DB3A756-6145-43EE-A8F2-CE5427856398}">
      <dsp:nvSpPr>
        <dsp:cNvPr id="0" name=""/>
        <dsp:cNvSpPr/>
      </dsp:nvSpPr>
      <dsp:spPr>
        <a:xfrm>
          <a:off x="3420775" y="566993"/>
          <a:ext cx="1823604" cy="729441"/>
        </a:xfrm>
        <a:prstGeom prst="chevron">
          <a:avLst/>
        </a:prstGeom>
        <a:solidFill>
          <a:schemeClr val="bg1">
            <a:lumMod val="75000"/>
          </a:schemeClr>
        </a:solidFill>
        <a:ln w="1270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0" i="0" kern="1200" dirty="0">
              <a:solidFill>
                <a:schemeClr val="bg1"/>
              </a:solidFill>
              <a:latin typeface="Avenir Light" panose="020B0402020203020204" pitchFamily="34" charset="77"/>
            </a:rPr>
            <a:t>Hand</a:t>
          </a:r>
        </a:p>
      </dsp:txBody>
      <dsp:txXfrm>
        <a:off x="3785496" y="566993"/>
        <a:ext cx="1094163" cy="729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9E1489-166A-4979-AB1F-5479F88A7C02}">
      <dsp:nvSpPr>
        <dsp:cNvPr id="0" name=""/>
        <dsp:cNvSpPr/>
      </dsp:nvSpPr>
      <dsp:spPr>
        <a:xfrm>
          <a:off x="2806956" y="0"/>
          <a:ext cx="2489896" cy="2490275"/>
        </a:xfrm>
        <a:prstGeom prst="circularArrow">
          <a:avLst>
            <a:gd name="adj1" fmla="val 10980"/>
            <a:gd name="adj2" fmla="val 1142322"/>
            <a:gd name="adj3" fmla="val 4500000"/>
            <a:gd name="adj4" fmla="val 10800000"/>
            <a:gd name="adj5" fmla="val 12500"/>
          </a:avLst>
        </a:prstGeom>
        <a:solidFill>
          <a:schemeClr val="bg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46D36-FFCD-488B-99FA-7CD36FB9AFE6}">
      <dsp:nvSpPr>
        <dsp:cNvPr id="0" name=""/>
        <dsp:cNvSpPr/>
      </dsp:nvSpPr>
      <dsp:spPr>
        <a:xfrm>
          <a:off x="3357305" y="899064"/>
          <a:ext cx="1383587" cy="69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75000"/>
                  <a:lumOff val="25000"/>
                </a:schemeClr>
              </a:solidFill>
              <a:latin typeface="Avenir LT Std 35 Light" panose="020B0402020203020204" pitchFamily="34" charset="0"/>
            </a:rPr>
            <a:t>Parents</a:t>
          </a:r>
        </a:p>
      </dsp:txBody>
      <dsp:txXfrm>
        <a:off x="3357305" y="899064"/>
        <a:ext cx="1383587" cy="691628"/>
      </dsp:txXfrm>
    </dsp:sp>
    <dsp:sp modelId="{AEFC2839-6FF7-4B0D-B52D-D948B4DC5513}">
      <dsp:nvSpPr>
        <dsp:cNvPr id="0" name=""/>
        <dsp:cNvSpPr/>
      </dsp:nvSpPr>
      <dsp:spPr>
        <a:xfrm>
          <a:off x="2115396" y="1430847"/>
          <a:ext cx="2489896" cy="2490275"/>
        </a:xfrm>
        <a:prstGeom prst="leftCircularArrow">
          <a:avLst>
            <a:gd name="adj1" fmla="val 10980"/>
            <a:gd name="adj2" fmla="val 1142322"/>
            <a:gd name="adj3" fmla="val 6300000"/>
            <a:gd name="adj4" fmla="val 18900000"/>
            <a:gd name="adj5" fmla="val 12500"/>
          </a:avLst>
        </a:prstGeom>
        <a:solidFill>
          <a:srgbClr val="8DCBC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05C0FA-7F3C-4774-9A6E-5728A1A80389}">
      <dsp:nvSpPr>
        <dsp:cNvPr id="0" name=""/>
        <dsp:cNvSpPr/>
      </dsp:nvSpPr>
      <dsp:spPr>
        <a:xfrm>
          <a:off x="2668551" y="2338189"/>
          <a:ext cx="1383587" cy="69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75000"/>
                  <a:lumOff val="25000"/>
                </a:schemeClr>
              </a:solidFill>
              <a:latin typeface="Avenir LT Std 35 Light" panose="020B0402020203020204" pitchFamily="34" charset="0"/>
            </a:rPr>
            <a:t>Play</a:t>
          </a:r>
        </a:p>
      </dsp:txBody>
      <dsp:txXfrm>
        <a:off x="2668551" y="2338189"/>
        <a:ext cx="1383587" cy="691628"/>
      </dsp:txXfrm>
    </dsp:sp>
    <dsp:sp modelId="{4674E90D-AB78-4695-8040-AE0A4FCE52E7}">
      <dsp:nvSpPr>
        <dsp:cNvPr id="0" name=""/>
        <dsp:cNvSpPr/>
      </dsp:nvSpPr>
      <dsp:spPr>
        <a:xfrm>
          <a:off x="2984171" y="3032921"/>
          <a:ext cx="2139206" cy="2140064"/>
        </a:xfrm>
        <a:prstGeom prst="blockArc">
          <a:avLst>
            <a:gd name="adj1" fmla="val 13500000"/>
            <a:gd name="adj2" fmla="val 10800000"/>
            <a:gd name="adj3" fmla="val 12740"/>
          </a:avLst>
        </a:prstGeom>
        <a:solidFill>
          <a:srgbClr val="F280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52839-62C6-46E4-BA95-24EAA33F4A3C}">
      <dsp:nvSpPr>
        <dsp:cNvPr id="0" name=""/>
        <dsp:cNvSpPr/>
      </dsp:nvSpPr>
      <dsp:spPr>
        <a:xfrm>
          <a:off x="3360578" y="3779383"/>
          <a:ext cx="1383587" cy="691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lumMod val="75000"/>
                  <a:lumOff val="25000"/>
                </a:schemeClr>
              </a:solidFill>
              <a:latin typeface="Avenir LT Std 35 Light" panose="020B0402020203020204" pitchFamily="34" charset="0"/>
            </a:rPr>
            <a:t>Child Outcomes</a:t>
          </a:r>
        </a:p>
      </dsp:txBody>
      <dsp:txXfrm>
        <a:off x="3360578" y="3779383"/>
        <a:ext cx="1383587" cy="6916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4AA75BB-B4E4-4465-A942-2F142001493B}" type="datetimeFigureOut">
              <a:rPr lang="en-US" smtClean="0"/>
              <a:t>3/31/2023</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CDC9819-26A6-48CF-ABA7-DA3C73146C52}" type="slidenum">
              <a:rPr lang="en-US" smtClean="0"/>
              <a:t>‹#›</a:t>
            </a:fld>
            <a:endParaRPr lang="en-US"/>
          </a:p>
        </p:txBody>
      </p:sp>
    </p:spTree>
    <p:extLst>
      <p:ext uri="{BB962C8B-B14F-4D97-AF65-F5344CB8AC3E}">
        <p14:creationId xmlns:p14="http://schemas.microsoft.com/office/powerpoint/2010/main" val="1210286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CE5091F-7039-4BCA-851F-9EE52251CAF4}" type="datetimeFigureOut">
              <a:rPr lang="en-US" smtClean="0"/>
              <a:t>3/31/2023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59D4883-2B9A-48BC-8E16-DC2C5CDA822F}" type="slidenum">
              <a:rPr lang="en-US" smtClean="0"/>
              <a:t>‹#›</a:t>
            </a:fld>
            <a:endParaRPr lang="en-US"/>
          </a:p>
        </p:txBody>
      </p:sp>
    </p:spTree>
    <p:extLst>
      <p:ext uri="{BB962C8B-B14F-4D97-AF65-F5344CB8AC3E}">
        <p14:creationId xmlns:p14="http://schemas.microsoft.com/office/powerpoint/2010/main" val="105467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1</a:t>
            </a:fld>
            <a:endParaRPr lang="en-US"/>
          </a:p>
        </p:txBody>
      </p:sp>
    </p:spTree>
    <p:extLst>
      <p:ext uri="{BB962C8B-B14F-4D97-AF65-F5344CB8AC3E}">
        <p14:creationId xmlns:p14="http://schemas.microsoft.com/office/powerpoint/2010/main" val="1552323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p:txBody>
      </p:sp>
      <p:sp>
        <p:nvSpPr>
          <p:cNvPr id="4" name="Slide Number Placeholder 3"/>
          <p:cNvSpPr>
            <a:spLocks noGrp="1"/>
          </p:cNvSpPr>
          <p:nvPr>
            <p:ph type="sldNum" sz="quarter" idx="10"/>
          </p:nvPr>
        </p:nvSpPr>
        <p:spPr/>
        <p:txBody>
          <a:bodyPr/>
          <a:lstStyle/>
          <a:p>
            <a:fld id="{759D4883-2B9A-48BC-8E16-DC2C5CDA822F}" type="slidenum">
              <a:rPr lang="en-US" smtClean="0"/>
              <a:t>10</a:t>
            </a:fld>
            <a:endParaRPr lang="en-US"/>
          </a:p>
        </p:txBody>
      </p:sp>
    </p:spTree>
    <p:extLst>
      <p:ext uri="{BB962C8B-B14F-4D97-AF65-F5344CB8AC3E}">
        <p14:creationId xmlns:p14="http://schemas.microsoft.com/office/powerpoint/2010/main" val="1784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0" dirty="0"/>
              <a:t>Now</a:t>
            </a:r>
            <a:r>
              <a:rPr lang="en-US" b="0" baseline="0" dirty="0"/>
              <a:t> that we have a framework for why we teach caregivers to use play, we’ll dive deeper into play levels.</a:t>
            </a:r>
          </a:p>
          <a:p>
            <a:endParaRPr lang="en-US" b="0" baseline="0" dirty="0"/>
          </a:p>
          <a:p>
            <a:r>
              <a:rPr lang="en-US" b="0" baseline="0" dirty="0"/>
              <a:t>Understanding and identifying play a child’s play level is important for several reasons.</a:t>
            </a:r>
          </a:p>
          <a:p>
            <a:pPr marL="173422" indent="-173422">
              <a:buFont typeface="Arial" panose="020B0604020202020204" pitchFamily="34" charset="0"/>
              <a:buChar char="•"/>
            </a:pPr>
            <a:r>
              <a:rPr lang="en-US" b="0" baseline="0" dirty="0"/>
              <a:t>Perhaps most importantly is it </a:t>
            </a:r>
            <a:r>
              <a:rPr lang="en-US" b="1" baseline="0" dirty="0"/>
              <a:t>supports engagement. </a:t>
            </a:r>
            <a:r>
              <a:rPr lang="en-US" b="0" baseline="0" dirty="0"/>
              <a:t>(especially true for children with ASD).</a:t>
            </a:r>
          </a:p>
          <a:p>
            <a:pPr marL="635879" lvl="1" indent="-173422">
              <a:buFont typeface="Arial" panose="020B0604020202020204" pitchFamily="34" charset="0"/>
              <a:buChar char="•"/>
            </a:pPr>
            <a:r>
              <a:rPr lang="en-US" b="0" baseline="0" dirty="0"/>
              <a:t>Too high, we’ll lose them</a:t>
            </a:r>
          </a:p>
          <a:p>
            <a:pPr marL="635879" lvl="1" indent="-173422">
              <a:buFont typeface="Arial" panose="020B0604020202020204" pitchFamily="34" charset="0"/>
              <a:buChar char="•"/>
            </a:pPr>
            <a:r>
              <a:rPr lang="en-US" b="0" baseline="0" dirty="0"/>
              <a:t>Too low, they’ll get bored.</a:t>
            </a:r>
          </a:p>
          <a:p>
            <a:pPr marL="173422" indent="-173422">
              <a:buFont typeface="Arial" panose="020B0604020202020204" pitchFamily="34" charset="0"/>
              <a:buChar char="•"/>
            </a:pPr>
            <a:r>
              <a:rPr lang="en-US" b="0" baseline="0" dirty="0"/>
              <a:t>Gives us a framework for monitoring and supporting a child’s development.  We know what their “next steps” are.</a:t>
            </a:r>
            <a:endParaRPr lang="en-US" b="1" baseline="0" dirty="0"/>
          </a:p>
          <a:p>
            <a:endParaRPr lang="en-US" b="0" baseline="0" dirty="0"/>
          </a:p>
          <a:p>
            <a:r>
              <a:rPr lang="en-US" b="0" baseline="0" dirty="0"/>
              <a:t>We’ll talk about how we </a:t>
            </a:r>
          </a:p>
          <a:p>
            <a:pPr marL="173422" indent="-173422">
              <a:buFont typeface="Arial" panose="020B0604020202020204" pitchFamily="34" charset="0"/>
              <a:buChar char="•"/>
            </a:pPr>
            <a:r>
              <a:rPr lang="en-US" b="1" baseline="0" dirty="0"/>
              <a:t>conceptualize the hierarchy </a:t>
            </a:r>
            <a:r>
              <a:rPr lang="en-US" b="0" baseline="0" dirty="0"/>
              <a:t>of different play development,</a:t>
            </a:r>
          </a:p>
          <a:p>
            <a:pPr marL="173422" indent="-173422">
              <a:buFont typeface="Arial" panose="020B0604020202020204" pitchFamily="34" charset="0"/>
              <a:buChar char="•"/>
            </a:pPr>
            <a:r>
              <a:rPr lang="en-US" b="0" baseline="0" dirty="0"/>
              <a:t>A </a:t>
            </a:r>
            <a:r>
              <a:rPr lang="en-US" b="1" baseline="0" dirty="0"/>
              <a:t>simple</a:t>
            </a:r>
            <a:r>
              <a:rPr lang="en-US" b="0" baseline="0" dirty="0"/>
              <a:t> way that we can </a:t>
            </a:r>
            <a:r>
              <a:rPr lang="en-US" b="1" baseline="0" dirty="0"/>
              <a:t>systematically assess </a:t>
            </a:r>
            <a:r>
              <a:rPr lang="en-US" b="0" baseline="0" dirty="0"/>
              <a:t>play,</a:t>
            </a:r>
          </a:p>
          <a:p>
            <a:pPr marL="173422" indent="-173422">
              <a:buFont typeface="Arial" panose="020B0604020202020204" pitchFamily="34" charset="0"/>
              <a:buChar char="•"/>
            </a:pPr>
            <a:r>
              <a:rPr lang="en-US" b="0" baseline="0" dirty="0"/>
              <a:t>And how we can </a:t>
            </a:r>
            <a:r>
              <a:rPr lang="en-US" b="1" baseline="0" dirty="0"/>
              <a:t>write formal or informal goals</a:t>
            </a:r>
            <a:r>
              <a:rPr lang="en-US" b="0" baseline="0" dirty="0"/>
              <a:t> to target play</a:t>
            </a:r>
            <a:endParaRPr lang="en-US" b="0" dirty="0"/>
          </a:p>
        </p:txBody>
      </p:sp>
      <p:sp>
        <p:nvSpPr>
          <p:cNvPr id="4" name="Slide Number Placeholder 3"/>
          <p:cNvSpPr>
            <a:spLocks noGrp="1"/>
          </p:cNvSpPr>
          <p:nvPr>
            <p:ph type="sldNum" sz="quarter" idx="10"/>
          </p:nvPr>
        </p:nvSpPr>
        <p:spPr/>
        <p:txBody>
          <a:bodyPr/>
          <a:lstStyle/>
          <a:p>
            <a:fld id="{759D4883-2B9A-48BC-8E16-DC2C5CDA822F}" type="slidenum">
              <a:rPr lang="en-US" smtClean="0"/>
              <a:t>11</a:t>
            </a:fld>
            <a:endParaRPr lang="en-US"/>
          </a:p>
        </p:txBody>
      </p:sp>
    </p:spTree>
    <p:extLst>
      <p:ext uri="{BB962C8B-B14F-4D97-AF65-F5344CB8AC3E}">
        <p14:creationId xmlns:p14="http://schemas.microsoft.com/office/powerpoint/2010/main" val="988223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br>
              <a:rPr lang="en-US" b="1" dirty="0"/>
            </a:br>
            <a:endParaRPr lang="en-US" b="1" dirty="0"/>
          </a:p>
          <a:p>
            <a:pPr>
              <a:spcBef>
                <a:spcPts val="607"/>
              </a:spcBef>
            </a:pPr>
            <a:r>
              <a:rPr lang="en-US" dirty="0" err="1">
                <a:latin typeface="Arial" panose="020B0604020202020204" pitchFamily="34" charset="0"/>
                <a:cs typeface="Arial" panose="020B0604020202020204" pitchFamily="34" charset="0"/>
              </a:rPr>
              <a:t>Ungerer</a:t>
            </a:r>
            <a:r>
              <a:rPr lang="en-US" dirty="0">
                <a:latin typeface="Arial" panose="020B0604020202020204" pitchFamily="34" charset="0"/>
                <a:cs typeface="Arial" panose="020B0604020202020204" pitchFamily="34" charset="0"/>
              </a:rPr>
              <a:t>, J. &amp; </a:t>
            </a:r>
            <a:r>
              <a:rPr lang="en-US" dirty="0" err="1">
                <a:latin typeface="Arial" panose="020B0604020202020204" pitchFamily="34" charset="0"/>
                <a:cs typeface="Arial" panose="020B0604020202020204" pitchFamily="34" charset="0"/>
              </a:rPr>
              <a:t>Sigman</a:t>
            </a:r>
            <a:r>
              <a:rPr lang="en-US" dirty="0">
                <a:latin typeface="Arial" panose="020B0604020202020204" pitchFamily="34" charset="0"/>
                <a:cs typeface="Arial" panose="020B0604020202020204" pitchFamily="34" charset="0"/>
              </a:rPr>
              <a:t>, M. (1981). Symbolic play comprehension in autistic children. </a:t>
            </a:r>
            <a:r>
              <a:rPr lang="en-US" i="1" dirty="0">
                <a:latin typeface="Arial" panose="020B0604020202020204" pitchFamily="34" charset="0"/>
                <a:cs typeface="Arial" panose="020B0604020202020204" pitchFamily="34" charset="0"/>
              </a:rPr>
              <a:t>Journal of Child &amp; Adolescent Psychiatry, 20</a:t>
            </a:r>
            <a:r>
              <a:rPr lang="en-US" dirty="0">
                <a:latin typeface="Arial" panose="020B0604020202020204" pitchFamily="34" charset="0"/>
                <a:cs typeface="Arial" panose="020B0604020202020204" pitchFamily="34" charset="0"/>
              </a:rPr>
              <a:t> (2) 318-337.</a:t>
            </a:r>
          </a:p>
          <a:p>
            <a:pPr>
              <a:spcBef>
                <a:spcPts val="607"/>
              </a:spcBef>
            </a:pPr>
            <a:endParaRPr lang="en-US" dirty="0">
              <a:latin typeface="Arial" panose="020B0604020202020204" pitchFamily="34" charset="0"/>
              <a:cs typeface="Arial" panose="020B0604020202020204" pitchFamily="34" charset="0"/>
            </a:endParaRPr>
          </a:p>
          <a:p>
            <a:pPr>
              <a:spcBef>
                <a:spcPts val="607"/>
              </a:spcBef>
            </a:pPr>
            <a:r>
              <a:rPr lang="en-US" dirty="0">
                <a:latin typeface="Arial" panose="020B0604020202020204" pitchFamily="34" charset="0"/>
                <a:cs typeface="Arial" panose="020B0604020202020204" pitchFamily="34" charset="0"/>
              </a:rPr>
              <a:t>Note the chart that is included in your handouts.</a:t>
            </a:r>
          </a:p>
        </p:txBody>
      </p:sp>
      <p:sp>
        <p:nvSpPr>
          <p:cNvPr id="4" name="Slide Number Placeholder 3"/>
          <p:cNvSpPr>
            <a:spLocks noGrp="1"/>
          </p:cNvSpPr>
          <p:nvPr>
            <p:ph type="sldNum" sz="quarter" idx="10"/>
          </p:nvPr>
        </p:nvSpPr>
        <p:spPr/>
        <p:txBody>
          <a:bodyPr/>
          <a:lstStyle/>
          <a:p>
            <a:fld id="{BDE4F8D8-CBD0-FA45-95F6-9B9C444145C0}" type="slidenum">
              <a:rPr lang="en-US" smtClean="0"/>
              <a:t>12</a:t>
            </a:fld>
            <a:endParaRPr lang="en-US"/>
          </a:p>
        </p:txBody>
      </p:sp>
    </p:spTree>
    <p:extLst>
      <p:ext uri="{BB962C8B-B14F-4D97-AF65-F5344CB8AC3E}">
        <p14:creationId xmlns:p14="http://schemas.microsoft.com/office/powerpoint/2010/main" val="302273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13</a:t>
            </a:fld>
            <a:endParaRPr lang="en-US"/>
          </a:p>
        </p:txBody>
      </p:sp>
    </p:spTree>
    <p:extLst>
      <p:ext uri="{BB962C8B-B14F-4D97-AF65-F5344CB8AC3E}">
        <p14:creationId xmlns:p14="http://schemas.microsoft.com/office/powerpoint/2010/main" val="1534462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No sound</a:t>
            </a:r>
          </a:p>
        </p:txBody>
      </p:sp>
      <p:sp>
        <p:nvSpPr>
          <p:cNvPr id="4" name="Slide Number Placeholder 3"/>
          <p:cNvSpPr>
            <a:spLocks noGrp="1"/>
          </p:cNvSpPr>
          <p:nvPr>
            <p:ph type="sldNum" sz="quarter" idx="10"/>
          </p:nvPr>
        </p:nvSpPr>
        <p:spPr/>
        <p:txBody>
          <a:bodyPr/>
          <a:lstStyle/>
          <a:p>
            <a:fld id="{759D4883-2B9A-48BC-8E16-DC2C5CDA822F}" type="slidenum">
              <a:rPr lang="en-US" smtClean="0"/>
              <a:t>14</a:t>
            </a:fld>
            <a:endParaRPr lang="en-US"/>
          </a:p>
        </p:txBody>
      </p:sp>
    </p:spTree>
    <p:extLst>
      <p:ext uri="{BB962C8B-B14F-4D97-AF65-F5344CB8AC3E}">
        <p14:creationId xmlns:p14="http://schemas.microsoft.com/office/powerpoint/2010/main" val="9873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0" dirty="0"/>
              <a:t>General – in on out (ball in box)</a:t>
            </a:r>
          </a:p>
          <a:p>
            <a:r>
              <a:rPr lang="en-US" b="0" dirty="0"/>
              <a:t>Fitted - puzzles</a:t>
            </a:r>
          </a:p>
          <a:p>
            <a:r>
              <a:rPr lang="en-US" b="0" dirty="0"/>
              <a:t>Associated – spoon in bowl</a:t>
            </a:r>
          </a:p>
          <a:p>
            <a:r>
              <a:rPr lang="en-US" b="0" dirty="0"/>
              <a:t>Toy</a:t>
            </a:r>
            <a:r>
              <a:rPr lang="en-US" b="0" baseline="0" dirty="0"/>
              <a:t> specific – build structure out of blocks</a:t>
            </a:r>
            <a:endParaRPr lang="en-US" b="0" dirty="0"/>
          </a:p>
        </p:txBody>
      </p:sp>
      <p:sp>
        <p:nvSpPr>
          <p:cNvPr id="4" name="Slide Number Placeholder 3"/>
          <p:cNvSpPr>
            <a:spLocks noGrp="1"/>
          </p:cNvSpPr>
          <p:nvPr>
            <p:ph type="sldNum" sz="quarter" idx="10"/>
          </p:nvPr>
        </p:nvSpPr>
        <p:spPr/>
        <p:txBody>
          <a:bodyPr/>
          <a:lstStyle/>
          <a:p>
            <a:fld id="{BDE4F8D8-CBD0-FA45-95F6-9B9C444145C0}" type="slidenum">
              <a:rPr lang="en-US" smtClean="0"/>
              <a:t>15</a:t>
            </a:fld>
            <a:endParaRPr lang="en-US"/>
          </a:p>
        </p:txBody>
      </p:sp>
    </p:spTree>
    <p:extLst>
      <p:ext uri="{BB962C8B-B14F-4D97-AF65-F5344CB8AC3E}">
        <p14:creationId xmlns:p14="http://schemas.microsoft.com/office/powerpoint/2010/main" val="3480545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No</a:t>
            </a:r>
            <a:r>
              <a:rPr lang="en-US" b="1" baseline="0" dirty="0"/>
              <a:t> sound</a:t>
            </a:r>
            <a:endParaRPr lang="en-US" b="1" dirty="0"/>
          </a:p>
        </p:txBody>
      </p:sp>
      <p:sp>
        <p:nvSpPr>
          <p:cNvPr id="4" name="Slide Number Placeholder 3"/>
          <p:cNvSpPr>
            <a:spLocks noGrp="1"/>
          </p:cNvSpPr>
          <p:nvPr>
            <p:ph type="sldNum" sz="quarter" idx="10"/>
          </p:nvPr>
        </p:nvSpPr>
        <p:spPr/>
        <p:txBody>
          <a:bodyPr/>
          <a:lstStyle/>
          <a:p>
            <a:fld id="{759D4883-2B9A-48BC-8E16-DC2C5CDA822F}" type="slidenum">
              <a:rPr lang="en-US" smtClean="0"/>
              <a:t>16</a:t>
            </a:fld>
            <a:endParaRPr lang="en-US"/>
          </a:p>
        </p:txBody>
      </p:sp>
    </p:spTree>
    <p:extLst>
      <p:ext uri="{BB962C8B-B14F-4D97-AF65-F5344CB8AC3E}">
        <p14:creationId xmlns:p14="http://schemas.microsoft.com/office/powerpoint/2010/main" val="93933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pPr defTabSz="924916">
              <a:defRPr/>
            </a:pPr>
            <a:r>
              <a:rPr lang="en-US" b="1" dirty="0"/>
              <a:t>*</a:t>
            </a:r>
            <a:r>
              <a:rPr lang="en-US" b="0" dirty="0"/>
              <a:t>also</a:t>
            </a:r>
            <a:r>
              <a:rPr lang="en-US" b="0" baseline="0" dirty="0"/>
              <a:t> called “functional”</a:t>
            </a:r>
            <a:endParaRPr lang="en-US" b="1" dirty="0"/>
          </a:p>
          <a:p>
            <a:r>
              <a:rPr lang="en-US" b="0" dirty="0"/>
              <a:t>Familiar</a:t>
            </a:r>
            <a:r>
              <a:rPr lang="en-US" b="0" baseline="0" dirty="0"/>
              <a:t> daily routines</a:t>
            </a:r>
            <a:endParaRPr lang="en-US" b="0" dirty="0"/>
          </a:p>
        </p:txBody>
      </p:sp>
      <p:sp>
        <p:nvSpPr>
          <p:cNvPr id="4" name="Slide Number Placeholder 3"/>
          <p:cNvSpPr>
            <a:spLocks noGrp="1"/>
          </p:cNvSpPr>
          <p:nvPr>
            <p:ph type="sldNum" sz="quarter" idx="10"/>
          </p:nvPr>
        </p:nvSpPr>
        <p:spPr/>
        <p:txBody>
          <a:bodyPr/>
          <a:lstStyle/>
          <a:p>
            <a:fld id="{BDE4F8D8-CBD0-FA45-95F6-9B9C444145C0}" type="slidenum">
              <a:rPr lang="en-US" smtClean="0"/>
              <a:t>17</a:t>
            </a:fld>
            <a:endParaRPr lang="en-US"/>
          </a:p>
        </p:txBody>
      </p:sp>
    </p:spTree>
    <p:extLst>
      <p:ext uri="{BB962C8B-B14F-4D97-AF65-F5344CB8AC3E}">
        <p14:creationId xmlns:p14="http://schemas.microsoft.com/office/powerpoint/2010/main" val="241928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759D4883-2B9A-48BC-8E16-DC2C5CDA822F}" type="slidenum">
              <a:rPr lang="en-US" smtClean="0"/>
              <a:t>18</a:t>
            </a:fld>
            <a:endParaRPr lang="en-US"/>
          </a:p>
        </p:txBody>
      </p:sp>
    </p:spTree>
    <p:extLst>
      <p:ext uri="{BB962C8B-B14F-4D97-AF65-F5344CB8AC3E}">
        <p14:creationId xmlns:p14="http://schemas.microsoft.com/office/powerpoint/2010/main" val="181757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19</a:t>
            </a:fld>
            <a:endParaRPr lang="en-US"/>
          </a:p>
        </p:txBody>
      </p:sp>
    </p:spTree>
    <p:extLst>
      <p:ext uri="{BB962C8B-B14F-4D97-AF65-F5344CB8AC3E}">
        <p14:creationId xmlns:p14="http://schemas.microsoft.com/office/powerpoint/2010/main" val="1291863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2</a:t>
            </a:fld>
            <a:endParaRPr lang="en-US"/>
          </a:p>
        </p:txBody>
      </p:sp>
    </p:spTree>
    <p:extLst>
      <p:ext uri="{BB962C8B-B14F-4D97-AF65-F5344CB8AC3E}">
        <p14:creationId xmlns:p14="http://schemas.microsoft.com/office/powerpoint/2010/main" val="1818131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759D4883-2B9A-48BC-8E16-DC2C5CDA822F}" type="slidenum">
              <a:rPr lang="en-US" smtClean="0"/>
              <a:t>20</a:t>
            </a:fld>
            <a:endParaRPr lang="en-US"/>
          </a:p>
        </p:txBody>
      </p:sp>
    </p:spTree>
    <p:extLst>
      <p:ext uri="{BB962C8B-B14F-4D97-AF65-F5344CB8AC3E}">
        <p14:creationId xmlns:p14="http://schemas.microsoft.com/office/powerpoint/2010/main" val="1249412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21</a:t>
            </a:fld>
            <a:endParaRPr lang="en-US"/>
          </a:p>
        </p:txBody>
      </p:sp>
    </p:spTree>
    <p:extLst>
      <p:ext uri="{BB962C8B-B14F-4D97-AF65-F5344CB8AC3E}">
        <p14:creationId xmlns:p14="http://schemas.microsoft.com/office/powerpoint/2010/main" val="4212290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22</a:t>
            </a:fld>
            <a:endParaRPr lang="en-US"/>
          </a:p>
        </p:txBody>
      </p:sp>
    </p:spTree>
    <p:extLst>
      <p:ext uri="{BB962C8B-B14F-4D97-AF65-F5344CB8AC3E}">
        <p14:creationId xmlns:p14="http://schemas.microsoft.com/office/powerpoint/2010/main" val="131803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23</a:t>
            </a:fld>
            <a:endParaRPr lang="en-US"/>
          </a:p>
        </p:txBody>
      </p:sp>
    </p:spTree>
    <p:extLst>
      <p:ext uri="{BB962C8B-B14F-4D97-AF65-F5344CB8AC3E}">
        <p14:creationId xmlns:p14="http://schemas.microsoft.com/office/powerpoint/2010/main" val="1277474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16595">
              <a:spcBef>
                <a:spcPct val="20000"/>
              </a:spcBef>
              <a:defRPr/>
            </a:pPr>
            <a:r>
              <a:rPr lang="en-US" b="1" dirty="0"/>
              <a:t>Marie</a:t>
            </a:r>
          </a:p>
          <a:p>
            <a:pPr defTabSz="616595">
              <a:spcBef>
                <a:spcPct val="20000"/>
              </a:spcBef>
              <a:defRPr/>
            </a:pPr>
            <a:endParaRPr lang="en-US" b="1" dirty="0"/>
          </a:p>
          <a:p>
            <a:pPr defTabSz="616595">
              <a:spcBef>
                <a:spcPct val="20000"/>
              </a:spcBef>
              <a:defRPr/>
            </a:pPr>
            <a:r>
              <a:rPr lang="en-US" b="1" dirty="0"/>
              <a:t>Present</a:t>
            </a:r>
            <a:r>
              <a:rPr lang="en-US" b="0" baseline="0" dirty="0"/>
              <a:t> toy sets one-by-one</a:t>
            </a:r>
          </a:p>
          <a:p>
            <a:pPr defTabSz="616595">
              <a:spcBef>
                <a:spcPct val="20000"/>
              </a:spcBef>
              <a:defRPr/>
            </a:pPr>
            <a:r>
              <a:rPr lang="en-US" b="1" baseline="0" dirty="0"/>
              <a:t>Observe: </a:t>
            </a:r>
            <a:r>
              <a:rPr lang="en-US" b="0" baseline="0" dirty="0"/>
              <a:t>praise for engagement, but do not model or give directions</a:t>
            </a:r>
          </a:p>
          <a:p>
            <a:pPr defTabSz="616595">
              <a:spcBef>
                <a:spcPct val="20000"/>
              </a:spcBef>
              <a:defRPr/>
            </a:pPr>
            <a:r>
              <a:rPr lang="en-US" b="1" baseline="0" dirty="0"/>
              <a:t>Prompt: </a:t>
            </a:r>
            <a:r>
              <a:rPr lang="en-US" b="0" baseline="0" dirty="0"/>
              <a:t>“the bear is hungry” “oh no, baby is dirty” “where does this piece go?” – no gestural cues</a:t>
            </a:r>
          </a:p>
          <a:p>
            <a:pPr defTabSz="616595">
              <a:spcBef>
                <a:spcPct val="20000"/>
              </a:spcBef>
              <a:defRPr/>
            </a:pPr>
            <a:r>
              <a:rPr lang="en-US" b="1" baseline="0" dirty="0"/>
              <a:t>Model: </a:t>
            </a:r>
            <a:r>
              <a:rPr lang="en-US" b="0" baseline="0" dirty="0"/>
              <a:t>different level play acts (gradually moving up)</a:t>
            </a:r>
          </a:p>
          <a:p>
            <a:pPr defTabSz="616595">
              <a:spcBef>
                <a:spcPct val="20000"/>
              </a:spcBef>
              <a:defRPr/>
            </a:pPr>
            <a:endParaRPr lang="en-US" b="0" baseline="0" dirty="0"/>
          </a:p>
          <a:p>
            <a:pPr defTabSz="616595">
              <a:spcBef>
                <a:spcPct val="20000"/>
              </a:spcBef>
              <a:defRPr/>
            </a:pPr>
            <a:r>
              <a:rPr lang="en-US" b="0" baseline="0" dirty="0"/>
              <a:t>Move on to the next set if the child is uninterested.</a:t>
            </a:r>
          </a:p>
        </p:txBody>
      </p:sp>
      <p:sp>
        <p:nvSpPr>
          <p:cNvPr id="4" name="Slide Number Placeholder 3"/>
          <p:cNvSpPr>
            <a:spLocks noGrp="1"/>
          </p:cNvSpPr>
          <p:nvPr>
            <p:ph type="sldNum" sz="quarter" idx="10"/>
          </p:nvPr>
        </p:nvSpPr>
        <p:spPr/>
        <p:txBody>
          <a:bodyPr/>
          <a:lstStyle/>
          <a:p>
            <a:fld id="{BDE4F8D8-CBD0-FA45-95F6-9B9C444145C0}" type="slidenum">
              <a:rPr lang="en-US" smtClean="0"/>
              <a:t>24</a:t>
            </a:fld>
            <a:endParaRPr lang="en-US"/>
          </a:p>
        </p:txBody>
      </p:sp>
    </p:spTree>
    <p:extLst>
      <p:ext uri="{BB962C8B-B14F-4D97-AF65-F5344CB8AC3E}">
        <p14:creationId xmlns:p14="http://schemas.microsoft.com/office/powerpoint/2010/main" val="1805554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1" dirty="0"/>
              <a:t>(goal examples, for</a:t>
            </a:r>
            <a:r>
              <a:rPr lang="en-US" b="1" baseline="0" dirty="0"/>
              <a:t> later: demonstrate spontaneous pre-symbolic play)</a:t>
            </a:r>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25</a:t>
            </a:fld>
            <a:endParaRPr lang="en-US"/>
          </a:p>
        </p:txBody>
      </p:sp>
    </p:spTree>
    <p:extLst>
      <p:ext uri="{BB962C8B-B14F-4D97-AF65-F5344CB8AC3E}">
        <p14:creationId xmlns:p14="http://schemas.microsoft.com/office/powerpoint/2010/main" val="732660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0" dirty="0"/>
              <a:t>Goals may be formal or informal depending on where</a:t>
            </a:r>
            <a:r>
              <a:rPr lang="en-US" b="0" baseline="0" dirty="0"/>
              <a:t> you work.  This may be as simple as “knowing what is next” and what the “next higher skill” is.</a:t>
            </a:r>
          </a:p>
        </p:txBody>
      </p:sp>
      <p:sp>
        <p:nvSpPr>
          <p:cNvPr id="4" name="Slide Number Placeholder 3"/>
          <p:cNvSpPr>
            <a:spLocks noGrp="1"/>
          </p:cNvSpPr>
          <p:nvPr>
            <p:ph type="sldNum" sz="quarter" idx="10"/>
          </p:nvPr>
        </p:nvSpPr>
        <p:spPr/>
        <p:txBody>
          <a:bodyPr/>
          <a:lstStyle/>
          <a:p>
            <a:fld id="{BDE4F8D8-CBD0-FA45-95F6-9B9C444145C0}" type="slidenum">
              <a:rPr lang="en-US" smtClean="0"/>
              <a:t>26</a:t>
            </a:fld>
            <a:endParaRPr lang="en-US"/>
          </a:p>
        </p:txBody>
      </p:sp>
    </p:spTree>
    <p:extLst>
      <p:ext uri="{BB962C8B-B14F-4D97-AF65-F5344CB8AC3E}">
        <p14:creationId xmlns:p14="http://schemas.microsoft.com/office/powerpoint/2010/main" val="3944521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0" dirty="0"/>
              <a:t>Conceptualize the</a:t>
            </a:r>
            <a:r>
              <a:rPr lang="en-US" b="0" baseline="0" dirty="0"/>
              <a:t> level the child is at.</a:t>
            </a:r>
            <a:endParaRPr lang="en-US" b="0" dirty="0"/>
          </a:p>
        </p:txBody>
      </p:sp>
      <p:sp>
        <p:nvSpPr>
          <p:cNvPr id="4" name="Slide Number Placeholder 3"/>
          <p:cNvSpPr>
            <a:spLocks noGrp="1"/>
          </p:cNvSpPr>
          <p:nvPr>
            <p:ph type="sldNum" sz="quarter" idx="10"/>
          </p:nvPr>
        </p:nvSpPr>
        <p:spPr/>
        <p:txBody>
          <a:bodyPr/>
          <a:lstStyle/>
          <a:p>
            <a:fld id="{BDE4F8D8-CBD0-FA45-95F6-9B9C444145C0}" type="slidenum">
              <a:rPr lang="en-US" smtClean="0"/>
              <a:t>27</a:t>
            </a:fld>
            <a:endParaRPr lang="en-US"/>
          </a:p>
        </p:txBody>
      </p:sp>
    </p:spTree>
    <p:extLst>
      <p:ext uri="{BB962C8B-B14F-4D97-AF65-F5344CB8AC3E}">
        <p14:creationId xmlns:p14="http://schemas.microsoft.com/office/powerpoint/2010/main" val="399530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1" dirty="0"/>
              <a:t>Examples:</a:t>
            </a:r>
          </a:p>
        </p:txBody>
      </p:sp>
      <p:sp>
        <p:nvSpPr>
          <p:cNvPr id="4" name="Slide Number Placeholder 3"/>
          <p:cNvSpPr>
            <a:spLocks noGrp="1"/>
          </p:cNvSpPr>
          <p:nvPr>
            <p:ph type="sldNum" sz="quarter" idx="10"/>
          </p:nvPr>
        </p:nvSpPr>
        <p:spPr/>
        <p:txBody>
          <a:bodyPr/>
          <a:lstStyle/>
          <a:p>
            <a:fld id="{BDE4F8D8-CBD0-FA45-95F6-9B9C444145C0}" type="slidenum">
              <a:rPr lang="en-US" smtClean="0"/>
              <a:t>28</a:t>
            </a:fld>
            <a:endParaRPr lang="en-US"/>
          </a:p>
        </p:txBody>
      </p:sp>
    </p:spTree>
    <p:extLst>
      <p:ext uri="{BB962C8B-B14F-4D97-AF65-F5344CB8AC3E}">
        <p14:creationId xmlns:p14="http://schemas.microsoft.com/office/powerpoint/2010/main" val="32016122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759D4883-2B9A-48BC-8E16-DC2C5CDA822F}" type="slidenum">
              <a:rPr lang="en-US" smtClean="0"/>
              <a:t>29</a:t>
            </a:fld>
            <a:endParaRPr lang="en-US"/>
          </a:p>
        </p:txBody>
      </p:sp>
    </p:spTree>
    <p:extLst>
      <p:ext uri="{BB962C8B-B14F-4D97-AF65-F5344CB8AC3E}">
        <p14:creationId xmlns:p14="http://schemas.microsoft.com/office/powerpoint/2010/main" val="1328900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br>
              <a:rPr lang="en-US" dirty="0"/>
            </a:br>
            <a:endParaRPr lang="en-US" dirty="0"/>
          </a:p>
          <a:p>
            <a:r>
              <a:rPr lang="en-US" dirty="0"/>
              <a:t>We are a part of the EIRG, a federally funded group of scientists and clinicians at NU under Megan Roberts. </a:t>
            </a:r>
          </a:p>
          <a:p>
            <a:endParaRPr lang="en-US" dirty="0"/>
          </a:p>
          <a:p>
            <a:r>
              <a:rPr lang="en-US" dirty="0"/>
              <a:t>We love the tiny humans and spend our time researching and testing ways to maximize their communication outcomes through</a:t>
            </a:r>
          </a:p>
          <a:p>
            <a:pPr marL="346843" indent="-346843">
              <a:buFont typeface="Arial" panose="020B0604020202020204" pitchFamily="34" charset="0"/>
              <a:buChar char="•"/>
            </a:pPr>
            <a:r>
              <a:rPr lang="en-US" dirty="0"/>
              <a:t>Naturalistic language interventions, specifically EMT</a:t>
            </a:r>
          </a:p>
          <a:p>
            <a:pPr marL="346843" indent="-346843">
              <a:buFont typeface="Arial" panose="020B0604020202020204" pitchFamily="34" charset="0"/>
              <a:buChar char="•"/>
            </a:pPr>
            <a:r>
              <a:rPr lang="en-US" dirty="0"/>
              <a:t>Home-based parent coaching</a:t>
            </a:r>
          </a:p>
          <a:p>
            <a:pPr marL="346843" indent="-346843">
              <a:buFont typeface="Arial" panose="020B0604020202020204" pitchFamily="34" charset="0"/>
              <a:buChar char="•"/>
            </a:pPr>
            <a:r>
              <a:rPr lang="en-US" dirty="0"/>
              <a:t>Supporting EI providers</a:t>
            </a:r>
            <a:endParaRPr lang="en-US" sz="2000" dirty="0">
              <a:solidFill>
                <a:prstClr val="black"/>
              </a:solidFill>
              <a:latin typeface="Arial"/>
              <a:cs typeface="Arial"/>
            </a:endParaRPr>
          </a:p>
          <a:p>
            <a:endParaRPr lang="en-US" dirty="0"/>
          </a:p>
          <a:p>
            <a:r>
              <a:rPr lang="en-US" baseline="0" dirty="0"/>
              <a:t>We’re currently running 4 clinical trials spanning ASD, HL and DLD.  </a:t>
            </a:r>
            <a:endParaRPr lang="en-US" dirty="0"/>
          </a:p>
        </p:txBody>
      </p:sp>
      <p:sp>
        <p:nvSpPr>
          <p:cNvPr id="4" name="Slide Number Placeholder 3"/>
          <p:cNvSpPr>
            <a:spLocks noGrp="1"/>
          </p:cNvSpPr>
          <p:nvPr>
            <p:ph type="sldNum" sz="quarter" idx="10"/>
          </p:nvPr>
        </p:nvSpPr>
        <p:spPr/>
        <p:txBody>
          <a:bodyPr/>
          <a:lstStyle/>
          <a:p>
            <a:fld id="{BDE4F8D8-CBD0-FA45-95F6-9B9C444145C0}" type="slidenum">
              <a:rPr lang="en-US" smtClean="0"/>
              <a:t>3</a:t>
            </a:fld>
            <a:endParaRPr lang="en-US"/>
          </a:p>
        </p:txBody>
      </p:sp>
    </p:spTree>
    <p:extLst>
      <p:ext uri="{BB962C8B-B14F-4D97-AF65-F5344CB8AC3E}">
        <p14:creationId xmlns:p14="http://schemas.microsoft.com/office/powerpoint/2010/main" val="1095965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Marie</a:t>
            </a:r>
          </a:p>
          <a:p>
            <a:endParaRPr lang="en-US" sz="1000" b="1" dirty="0"/>
          </a:p>
          <a:p>
            <a:r>
              <a:rPr lang="en-US" sz="1000" dirty="0"/>
              <a:t>This is a bit of a buzzword within EI, but let’s think about what it looks like specifically.</a:t>
            </a:r>
            <a:endParaRPr lang="en-US" sz="1000" b="1" dirty="0"/>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Follow child’s ideas and preferences</a:t>
            </a:r>
          </a:p>
          <a:p>
            <a:pPr marL="804043" lvl="1" indent="-346843">
              <a:buFont typeface="Arial" panose="020B0604020202020204" pitchFamily="34" charset="0"/>
              <a:buChar char="•"/>
            </a:pPr>
            <a:r>
              <a:rPr lang="en-US" sz="1000" dirty="0">
                <a:solidFill>
                  <a:schemeClr val="tx1">
                    <a:lumMod val="65000"/>
                    <a:lumOff val="35000"/>
                  </a:schemeClr>
                </a:solidFill>
                <a:latin typeface="Avenir Light" panose="020B0402020203020204" pitchFamily="34" charset="77"/>
                <a:cs typeface="Arial" panose="020B0604020202020204" pitchFamily="34" charset="0"/>
              </a:rPr>
              <a:t>This often means having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multiple toy options </a:t>
            </a:r>
            <a:r>
              <a:rPr lang="en-US" sz="1000" dirty="0">
                <a:solidFill>
                  <a:schemeClr val="tx1">
                    <a:lumMod val="65000"/>
                    <a:lumOff val="35000"/>
                  </a:schemeClr>
                </a:solidFill>
                <a:latin typeface="Avenir Light" panose="020B0402020203020204" pitchFamily="34" charset="77"/>
                <a:cs typeface="Arial" panose="020B0604020202020204" pitchFamily="34" charset="0"/>
              </a:rPr>
              <a:t>available.  If a child thinks of a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new idea, run with </a:t>
            </a:r>
            <a:r>
              <a:rPr lang="en-US" sz="1000" dirty="0">
                <a:solidFill>
                  <a:schemeClr val="tx1">
                    <a:lumMod val="65000"/>
                    <a:lumOff val="35000"/>
                  </a:schemeClr>
                </a:solidFill>
                <a:latin typeface="Avenir Light" panose="020B0402020203020204" pitchFamily="34" charset="77"/>
                <a:cs typeface="Arial" panose="020B0604020202020204" pitchFamily="34" charset="0"/>
              </a:rPr>
              <a:t>it.  In the beginning, we’ll do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more imitating and joining in </a:t>
            </a:r>
            <a:r>
              <a:rPr lang="en-US" sz="1000" dirty="0">
                <a:solidFill>
                  <a:schemeClr val="tx1">
                    <a:lumMod val="65000"/>
                    <a:lumOff val="35000"/>
                  </a:schemeClr>
                </a:solidFill>
                <a:latin typeface="Avenir Light" panose="020B0402020203020204" pitchFamily="34" charset="77"/>
                <a:cs typeface="Arial" panose="020B0604020202020204" pitchFamily="34" charset="0"/>
              </a:rPr>
              <a:t>than modeling.</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Be flexible in how you play with toys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It’s the norm to go into a session with a set of toys and your plan and goals.  But we need to be flexible in our ideas to follow how the child is interested in playing.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E.g.</a:t>
            </a:r>
            <a:r>
              <a:rPr lang="en-US" sz="1000" dirty="0">
                <a:solidFill>
                  <a:schemeClr val="tx1">
                    <a:lumMod val="65000"/>
                    <a:lumOff val="35000"/>
                  </a:schemeClr>
                </a:solidFill>
                <a:latin typeface="Avenir Light" panose="020B0402020203020204" pitchFamily="34" charset="77"/>
                <a:cs typeface="Arial" panose="020B0604020202020204" pitchFamily="34" charset="0"/>
              </a:rPr>
              <a:t> child may want to put the pieces into a potato head all mixed up, but we can roll with that!</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Notice child’s behavior</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We should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adjust our behavior based on a child</a:t>
            </a:r>
            <a:r>
              <a:rPr lang="en-US" sz="1000" dirty="0">
                <a:solidFill>
                  <a:schemeClr val="tx1">
                    <a:lumMod val="65000"/>
                    <a:lumOff val="35000"/>
                  </a:schemeClr>
                </a:solidFill>
                <a:latin typeface="Avenir Light" panose="020B0402020203020204" pitchFamily="34" charset="77"/>
                <a:cs typeface="Arial" panose="020B0604020202020204" pitchFamily="34" charset="0"/>
              </a:rPr>
              <a:t>.  Are they bored? Frustrated? Having a blast?  Trying to run away all the time?  We need to notice this and respond appropriately to maintain engagement.</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Avoid questions</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Avoid directions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These are the hardest parts of following the child’s lead!  But when we ask questions and directions, </a:t>
            </a:r>
            <a:r>
              <a:rPr lang="en-US" sz="1000" i="1" dirty="0">
                <a:solidFill>
                  <a:schemeClr val="tx1">
                    <a:lumMod val="65000"/>
                    <a:lumOff val="35000"/>
                  </a:schemeClr>
                </a:solidFill>
                <a:latin typeface="Avenir Light" panose="020B0402020203020204" pitchFamily="34" charset="77"/>
                <a:cs typeface="Arial" panose="020B0604020202020204" pitchFamily="34" charset="0"/>
              </a:rPr>
              <a:t>we’re </a:t>
            </a:r>
            <a:r>
              <a:rPr lang="en-US" sz="1000" dirty="0">
                <a:solidFill>
                  <a:schemeClr val="tx1">
                    <a:lumMod val="65000"/>
                    <a:lumOff val="35000"/>
                  </a:schemeClr>
                </a:solidFill>
                <a:latin typeface="Avenir Light" panose="020B0402020203020204" pitchFamily="34" charset="77"/>
                <a:cs typeface="Arial" panose="020B0604020202020204" pitchFamily="34" charset="0"/>
              </a:rPr>
              <a:t>the ones in the lead.  </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&gt;If we eliminate questions, the child has the opportunity to lead and initiate communication.  </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&gt;If we avoid directions, then the child has the opportunity to initiate and come up with play ideas.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This creates an interaction where we are </a:t>
            </a:r>
            <a:r>
              <a:rPr lang="en-US" sz="1000" b="1" i="1" dirty="0">
                <a:solidFill>
                  <a:schemeClr val="tx1">
                    <a:lumMod val="65000"/>
                    <a:lumOff val="35000"/>
                  </a:schemeClr>
                </a:solidFill>
                <a:latin typeface="Avenir Light" panose="020B0402020203020204" pitchFamily="34" charset="77"/>
                <a:cs typeface="Arial" panose="020B0604020202020204" pitchFamily="34" charset="0"/>
              </a:rPr>
              <a:t>responding</a:t>
            </a:r>
            <a:r>
              <a:rPr lang="en-US" sz="1000" b="1" dirty="0">
                <a:solidFill>
                  <a:schemeClr val="tx1">
                    <a:lumMod val="65000"/>
                    <a:lumOff val="35000"/>
                  </a:schemeClr>
                </a:solidFill>
                <a:latin typeface="Avenir Light" panose="020B0402020203020204" pitchFamily="34" charset="77"/>
                <a:cs typeface="Arial" panose="020B0604020202020204" pitchFamily="34" charset="0"/>
              </a:rPr>
              <a:t> </a:t>
            </a:r>
            <a:r>
              <a:rPr lang="en-US" sz="1000" dirty="0">
                <a:solidFill>
                  <a:schemeClr val="tx1">
                    <a:lumMod val="65000"/>
                    <a:lumOff val="35000"/>
                  </a:schemeClr>
                </a:solidFill>
                <a:latin typeface="Avenir Light" panose="020B0402020203020204" pitchFamily="34" charset="77"/>
                <a:cs typeface="Arial" panose="020B0604020202020204" pitchFamily="34" charset="0"/>
              </a:rPr>
              <a:t>instead of directing.  And that’s how kids learn best.</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a:t>
            </a:r>
            <a:r>
              <a:rPr lang="en-US" sz="1000" b="1" dirty="0">
                <a:solidFill>
                  <a:schemeClr val="tx1">
                    <a:lumMod val="65000"/>
                    <a:lumOff val="35000"/>
                  </a:schemeClr>
                </a:solidFill>
                <a:latin typeface="Avenir Light" panose="020B0402020203020204" pitchFamily="34" charset="77"/>
                <a:cs typeface="Arial" panose="020B0604020202020204" pitchFamily="34" charset="0"/>
              </a:rPr>
              <a:t>this often creates a vacuum!</a:t>
            </a:r>
            <a:r>
              <a:rPr lang="en-US" sz="1000" dirty="0">
                <a:solidFill>
                  <a:schemeClr val="tx1">
                    <a:lumMod val="65000"/>
                    <a:lumOff val="35000"/>
                  </a:schemeClr>
                </a:solidFill>
                <a:latin typeface="Avenir Light" panose="020B0402020203020204" pitchFamily="34" charset="77"/>
                <a:cs typeface="Arial" panose="020B0604020202020204" pitchFamily="34" charset="0"/>
              </a:rPr>
              <a:t> We’ll go over some other strategies of what to do instead.</a:t>
            </a:r>
          </a:p>
          <a:p>
            <a:pPr marL="346843" indent="-346843">
              <a:buFont typeface="Arial" panose="020B0604020202020204" pitchFamily="34" charset="0"/>
              <a:buChar char="•"/>
            </a:pPr>
            <a:endParaRPr lang="en-US" sz="1000" dirty="0">
              <a:solidFill>
                <a:schemeClr val="tx1">
                  <a:lumMod val="65000"/>
                  <a:lumOff val="35000"/>
                </a:schemeClr>
              </a:solidFill>
              <a:latin typeface="Avenir Light" panose="020B0402020203020204" pitchFamily="34" charset="77"/>
              <a:cs typeface="Arial" panose="020B0604020202020204" pitchFamily="34" charset="0"/>
            </a:endParaRPr>
          </a:p>
          <a:p>
            <a:r>
              <a:rPr lang="en-US" sz="1000" b="1" dirty="0">
                <a:solidFill>
                  <a:schemeClr val="tx1">
                    <a:lumMod val="65000"/>
                    <a:lumOff val="35000"/>
                  </a:schemeClr>
                </a:solidFill>
                <a:latin typeface="Avenir Light" panose="020B0402020203020204" pitchFamily="34" charset="77"/>
                <a:cs typeface="Arial" panose="020B0604020202020204" pitchFamily="34" charset="0"/>
              </a:rPr>
              <a:t>Caveat here: </a:t>
            </a:r>
            <a:r>
              <a:rPr lang="en-US" sz="1000" dirty="0">
                <a:solidFill>
                  <a:schemeClr val="tx1">
                    <a:lumMod val="65000"/>
                    <a:lumOff val="35000"/>
                  </a:schemeClr>
                </a:solidFill>
                <a:latin typeface="Avenir Light" panose="020B0402020203020204" pitchFamily="34" charset="77"/>
                <a:cs typeface="Arial" panose="020B0604020202020204" pitchFamily="34" charset="0"/>
              </a:rPr>
              <a:t>this is a foundational strategy, but this doesn’t mean that we’ll never push or stretch a child – we’ll just do it within the context of their interests and initiations.</a:t>
            </a:r>
          </a:p>
          <a:p>
            <a:r>
              <a:rPr lang="en-US" sz="1000" b="1" dirty="0">
                <a:solidFill>
                  <a:schemeClr val="tx1">
                    <a:lumMod val="65000"/>
                    <a:lumOff val="35000"/>
                  </a:schemeClr>
                </a:solidFill>
                <a:latin typeface="Avenir Light" panose="020B0402020203020204" pitchFamily="34" charset="77"/>
                <a:cs typeface="Arial" panose="020B0604020202020204" pitchFamily="34" charset="0"/>
              </a:rPr>
              <a:t>Another caveat</a:t>
            </a:r>
            <a:r>
              <a:rPr lang="en-US" sz="1000" dirty="0">
                <a:solidFill>
                  <a:schemeClr val="tx1">
                    <a:lumMod val="65000"/>
                    <a:lumOff val="35000"/>
                  </a:schemeClr>
                </a:solidFill>
                <a:latin typeface="Avenir Light" panose="020B0402020203020204" pitchFamily="34" charset="77"/>
                <a:cs typeface="Arial" panose="020B0604020202020204" pitchFamily="34" charset="0"/>
              </a:rPr>
              <a:t>: sometimes with our children with ASD,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they may not be giving us much or any lead to follow </a:t>
            </a:r>
            <a:r>
              <a:rPr lang="en-US" sz="1000" dirty="0">
                <a:solidFill>
                  <a:schemeClr val="tx1">
                    <a:lumMod val="65000"/>
                    <a:lumOff val="35000"/>
                  </a:schemeClr>
                </a:solidFill>
                <a:latin typeface="Avenir Light" panose="020B0402020203020204" pitchFamily="34" charset="77"/>
                <a:cs typeface="Arial" panose="020B0604020202020204" pitchFamily="34" charset="0"/>
              </a:rPr>
              <a:t>when it comes to toys.  We’ve often seen where a child doesn’t use any objects functionally, and that’s when we would pull in some of our other strategies we’ll talk about in a moment.</a:t>
            </a:r>
          </a:p>
          <a:p>
            <a:endParaRPr lang="en-US" sz="1000" dirty="0">
              <a:solidFill>
                <a:schemeClr val="tx1">
                  <a:lumMod val="65000"/>
                  <a:lumOff val="35000"/>
                </a:schemeClr>
              </a:solidFill>
              <a:latin typeface="Avenir Light" panose="020B0402020203020204" pitchFamily="34" charset="77"/>
              <a:cs typeface="Arial" panose="020B0604020202020204" pitchFamily="34" charset="0"/>
            </a:endParaRPr>
          </a:p>
          <a:p>
            <a:r>
              <a:rPr lang="en-US" sz="1000" b="1" dirty="0"/>
              <a:t>VIDEO NOTES: 39- switches toys, nesting not stacking, drops shapes in top</a:t>
            </a:r>
          </a:p>
          <a:p>
            <a:endParaRPr lang="en-US" sz="1000" dirty="0">
              <a:solidFill>
                <a:schemeClr val="tx1">
                  <a:lumMod val="65000"/>
                  <a:lumOff val="35000"/>
                </a:schemeClr>
              </a:solidFill>
              <a:latin typeface="Avenir Light" panose="020B0402020203020204" pitchFamily="34" charset="77"/>
              <a:cs typeface="Arial" panose="020B0604020202020204" pitchFamily="34" charset="0"/>
            </a:endParaRPr>
          </a:p>
        </p:txBody>
      </p:sp>
      <p:sp>
        <p:nvSpPr>
          <p:cNvPr id="4" name="Slide Number Placeholder 3"/>
          <p:cNvSpPr>
            <a:spLocks noGrp="1"/>
          </p:cNvSpPr>
          <p:nvPr>
            <p:ph type="sldNum" sz="quarter" idx="10"/>
          </p:nvPr>
        </p:nvSpPr>
        <p:spPr/>
        <p:txBody>
          <a:bodyPr/>
          <a:lstStyle/>
          <a:p>
            <a:fld id="{BDE4F8D8-CBD0-FA45-95F6-9B9C444145C0}" type="slidenum">
              <a:rPr lang="en-US" smtClean="0"/>
              <a:t>30</a:t>
            </a:fld>
            <a:endParaRPr lang="en-US"/>
          </a:p>
        </p:txBody>
      </p:sp>
    </p:spTree>
    <p:extLst>
      <p:ext uri="{BB962C8B-B14F-4D97-AF65-F5344CB8AC3E}">
        <p14:creationId xmlns:p14="http://schemas.microsoft.com/office/powerpoint/2010/main" val="466572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0" dirty="0"/>
              <a:t>39- switches</a:t>
            </a:r>
            <a:r>
              <a:rPr lang="en-US" b="0" baseline="0" dirty="0"/>
              <a:t> toys, nesting not stacking, drops shapes in top</a:t>
            </a:r>
            <a:endParaRPr lang="en-US" b="0" dirty="0"/>
          </a:p>
        </p:txBody>
      </p:sp>
      <p:sp>
        <p:nvSpPr>
          <p:cNvPr id="4" name="Slide Number Placeholder 3"/>
          <p:cNvSpPr>
            <a:spLocks noGrp="1"/>
          </p:cNvSpPr>
          <p:nvPr>
            <p:ph type="sldNum" sz="quarter" idx="10"/>
          </p:nvPr>
        </p:nvSpPr>
        <p:spPr/>
        <p:txBody>
          <a:bodyPr/>
          <a:lstStyle/>
          <a:p>
            <a:fld id="{BDE4F8D8-CBD0-FA45-95F6-9B9C444145C0}" type="slidenum">
              <a:rPr lang="en-US" smtClean="0"/>
              <a:t>31</a:t>
            </a:fld>
            <a:endParaRPr lang="en-US"/>
          </a:p>
        </p:txBody>
      </p:sp>
    </p:spTree>
    <p:extLst>
      <p:ext uri="{BB962C8B-B14F-4D97-AF65-F5344CB8AC3E}">
        <p14:creationId xmlns:p14="http://schemas.microsoft.com/office/powerpoint/2010/main" val="264835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Marie</a:t>
            </a:r>
          </a:p>
          <a:p>
            <a:endParaRPr lang="en-US" sz="1000" b="1" dirty="0"/>
          </a:p>
          <a:p>
            <a:r>
              <a:rPr lang="en-US" sz="1000" dirty="0"/>
              <a:t>49- move toy to her, handing materials, moving fast, reducing support (HOH, give, set out)</a:t>
            </a:r>
          </a:p>
          <a:p>
            <a:endParaRPr lang="en-US" sz="1000" dirty="0"/>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Get face to face </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May seem simple, but sitting across from each other (rather than in your lab or next to)encourages a social interaction</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Remove distractions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Keeping the play area organized as you go will help keep the play organized.  A clear and organized play area can visually support functional play</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Remove inappropriate toys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This may be an electronic toy</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Assist child with difficult motor play actions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We’re SLPs, not OTs. So we’ll assist with difficult motor actions so that we don’t lose engagement, because that is our goal in the moment.  E.g. line up the shapes for the shape sorter so that they only have to push it in.</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Lay out a few appropriate toy options around the room partially set up</a:t>
            </a:r>
          </a:p>
          <a:p>
            <a:r>
              <a:rPr lang="en-US" sz="1000" dirty="0"/>
              <a:t>This can be a really effective visual cues.  If we’re trying to keep the child engaged in play, having the nesting blocks partially stacked, with the rest of them sitting out makes it visually very clear how to join back into the play.  Imagine the difference between that and having all of the blocks spread out across the room.  </a:t>
            </a:r>
          </a:p>
        </p:txBody>
      </p:sp>
      <p:sp>
        <p:nvSpPr>
          <p:cNvPr id="4" name="Slide Number Placeholder 3"/>
          <p:cNvSpPr>
            <a:spLocks noGrp="1"/>
          </p:cNvSpPr>
          <p:nvPr>
            <p:ph type="sldNum" sz="quarter" idx="10"/>
          </p:nvPr>
        </p:nvSpPr>
        <p:spPr/>
        <p:txBody>
          <a:bodyPr/>
          <a:lstStyle/>
          <a:p>
            <a:fld id="{BDE4F8D8-CBD0-FA45-95F6-9B9C444145C0}" type="slidenum">
              <a:rPr lang="en-US" smtClean="0"/>
              <a:t>32</a:t>
            </a:fld>
            <a:endParaRPr lang="en-US"/>
          </a:p>
        </p:txBody>
      </p:sp>
    </p:spTree>
    <p:extLst>
      <p:ext uri="{BB962C8B-B14F-4D97-AF65-F5344CB8AC3E}">
        <p14:creationId xmlns:p14="http://schemas.microsoft.com/office/powerpoint/2010/main" val="1382051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33</a:t>
            </a:fld>
            <a:endParaRPr lang="en-US"/>
          </a:p>
        </p:txBody>
      </p:sp>
    </p:spTree>
    <p:extLst>
      <p:ext uri="{BB962C8B-B14F-4D97-AF65-F5344CB8AC3E}">
        <p14:creationId xmlns:p14="http://schemas.microsoft.com/office/powerpoint/2010/main" val="991284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Marie</a:t>
            </a:r>
          </a:p>
          <a:p>
            <a:endParaRPr lang="en-US" sz="1000" b="1" dirty="0"/>
          </a:p>
          <a:p>
            <a:r>
              <a:rPr lang="en-US" sz="1000" dirty="0"/>
              <a:t>This is a strategy that we can use instead of giving directions or asking questions.</a:t>
            </a:r>
          </a:p>
          <a:p>
            <a:r>
              <a:rPr lang="en-US" sz="1000" dirty="0"/>
              <a:t>The strategy is as simple as…</a:t>
            </a:r>
          </a:p>
          <a:p>
            <a:r>
              <a:rPr lang="en-US" sz="1000" dirty="0"/>
              <a:t>E.g. stacking blocks</a:t>
            </a:r>
          </a:p>
          <a:p>
            <a:endParaRPr lang="en-US" sz="1000" dirty="0"/>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This provides a practical way to join in play with the toys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i.e.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start with imitating</a:t>
            </a:r>
            <a:r>
              <a:rPr lang="en-US" sz="1000" dirty="0">
                <a:solidFill>
                  <a:schemeClr val="tx1">
                    <a:lumMod val="65000"/>
                    <a:lumOff val="35000"/>
                  </a:schemeClr>
                </a:solidFill>
                <a:latin typeface="Avenir Light" panose="020B0402020203020204" pitchFamily="34" charset="77"/>
                <a:cs typeface="Arial" panose="020B0604020202020204" pitchFamily="34" charset="0"/>
              </a:rPr>
              <a:t>!</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Models commenting in play</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Now we’re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modeling commenting instead of questions</a:t>
            </a:r>
            <a:r>
              <a:rPr lang="en-US" sz="1000" dirty="0">
                <a:solidFill>
                  <a:schemeClr val="tx1">
                    <a:lumMod val="65000"/>
                    <a:lumOff val="35000"/>
                  </a:schemeClr>
                </a:solidFill>
                <a:latin typeface="Avenir Light" panose="020B0402020203020204" pitchFamily="34" charset="77"/>
                <a:cs typeface="Arial" panose="020B0604020202020204" pitchFamily="34" charset="0"/>
              </a:rPr>
              <a:t>! These are phrases that the child can then imitate and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use functionally</a:t>
            </a:r>
            <a:r>
              <a:rPr lang="en-US" sz="1000" dirty="0">
                <a:solidFill>
                  <a:schemeClr val="tx1">
                    <a:lumMod val="65000"/>
                    <a:lumOff val="35000"/>
                  </a:schemeClr>
                </a:solidFill>
                <a:latin typeface="Avenir Light" panose="020B0402020203020204" pitchFamily="34" charset="77"/>
                <a:cs typeface="Arial" panose="020B0604020202020204" pitchFamily="34" charset="0"/>
              </a:rPr>
              <a:t>.</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Promotes receptive language of verbs</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We know that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verbs are so important </a:t>
            </a:r>
            <a:r>
              <a:rPr lang="en-US" sz="1000" dirty="0">
                <a:solidFill>
                  <a:schemeClr val="tx1">
                    <a:lumMod val="65000"/>
                    <a:lumOff val="35000"/>
                  </a:schemeClr>
                </a:solidFill>
                <a:latin typeface="Avenir Light" panose="020B0402020203020204" pitchFamily="34" charset="77"/>
                <a:cs typeface="Arial" panose="020B0604020202020204" pitchFamily="34" charset="0"/>
              </a:rPr>
              <a:t>for early language learners, but so often our intervention can look so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noun heavy</a:t>
            </a:r>
            <a:r>
              <a:rPr lang="en-US" sz="1000" dirty="0">
                <a:solidFill>
                  <a:schemeClr val="tx1">
                    <a:lumMod val="65000"/>
                    <a:lumOff val="35000"/>
                  </a:schemeClr>
                </a:solidFill>
                <a:latin typeface="Avenir Light" panose="020B0402020203020204" pitchFamily="34" charset="77"/>
                <a:cs typeface="Arial" panose="020B0604020202020204" pitchFamily="34" charset="0"/>
              </a:rPr>
              <a:t>.  M/M allows us to </a:t>
            </a:r>
            <a:r>
              <a:rPr lang="en-US" sz="1000" b="1" dirty="0">
                <a:solidFill>
                  <a:schemeClr val="tx1">
                    <a:lumMod val="65000"/>
                    <a:lumOff val="35000"/>
                  </a:schemeClr>
                </a:solidFill>
                <a:latin typeface="Avenir Light" panose="020B0402020203020204" pitchFamily="34" charset="77"/>
                <a:cs typeface="Arial" panose="020B0604020202020204" pitchFamily="34" charset="0"/>
              </a:rPr>
              <a:t>model those action words really clearly in context</a:t>
            </a:r>
            <a:r>
              <a:rPr lang="en-US" sz="1000" dirty="0">
                <a:solidFill>
                  <a:schemeClr val="tx1">
                    <a:lumMod val="65000"/>
                    <a:lumOff val="35000"/>
                  </a:schemeClr>
                </a:solidFill>
                <a:latin typeface="Avenir Light" panose="020B0402020203020204" pitchFamily="34" charset="77"/>
                <a:cs typeface="Arial" panose="020B0604020202020204" pitchFamily="34" charset="0"/>
              </a:rPr>
              <a:t>.</a:t>
            </a:r>
          </a:p>
          <a:p>
            <a:endParaRPr lang="en-US" sz="1000" dirty="0">
              <a:solidFill>
                <a:schemeClr val="tx1">
                  <a:lumMod val="65000"/>
                  <a:lumOff val="35000"/>
                </a:schemeClr>
              </a:solidFill>
              <a:latin typeface="Arial" panose="020B0604020202020204" pitchFamily="34" charset="0"/>
              <a:cs typeface="Arial" panose="020B0604020202020204" pitchFamily="34" charset="0"/>
            </a:endParaRPr>
          </a:p>
          <a:p>
            <a:r>
              <a:rPr lang="en-US" sz="1000" dirty="0"/>
              <a:t>Notes:</a:t>
            </a:r>
          </a:p>
          <a:p>
            <a:pPr marL="173422" indent="-173422">
              <a:buFont typeface="Arial" panose="020B0604020202020204" pitchFamily="34" charset="0"/>
              <a:buChar char="•"/>
            </a:pPr>
            <a:r>
              <a:rPr lang="en-US" sz="1000" b="1" dirty="0"/>
              <a:t>You can do M/M in a couple of ways</a:t>
            </a:r>
            <a:r>
              <a:rPr lang="en-US" sz="1000" dirty="0"/>
              <a:t>.  1. you can imitate after the child does an action and say the word.  2.  you can do the action with the child as you do the action together.</a:t>
            </a:r>
          </a:p>
          <a:p>
            <a:r>
              <a:rPr lang="en-US" sz="1000" i="1" dirty="0"/>
              <a:t>The important thing is that you are joining in the action with the child.  </a:t>
            </a:r>
          </a:p>
          <a:p>
            <a:pPr marL="173422" indent="-173422">
              <a:buFont typeface="Arial" panose="020B0604020202020204" pitchFamily="34" charset="0"/>
              <a:buChar char="•"/>
            </a:pPr>
            <a:r>
              <a:rPr lang="en-US" sz="1000" b="1" i="1" dirty="0"/>
              <a:t>M/M is i</a:t>
            </a:r>
            <a:r>
              <a:rPr lang="en-US" sz="1000" b="1" dirty="0"/>
              <a:t>n place of narrating </a:t>
            </a:r>
            <a:r>
              <a:rPr lang="en-US" sz="1000" dirty="0"/>
              <a:t>(our play or the child’s play).  The meaning of the words will be most meaningful when you’re doing the action </a:t>
            </a:r>
            <a:r>
              <a:rPr lang="en-US" sz="1000" b="1" dirty="0"/>
              <a:t>together.</a:t>
            </a:r>
          </a:p>
        </p:txBody>
      </p:sp>
      <p:sp>
        <p:nvSpPr>
          <p:cNvPr id="4" name="Slide Number Placeholder 3"/>
          <p:cNvSpPr>
            <a:spLocks noGrp="1"/>
          </p:cNvSpPr>
          <p:nvPr>
            <p:ph type="sldNum" sz="quarter" idx="10"/>
          </p:nvPr>
        </p:nvSpPr>
        <p:spPr/>
        <p:txBody>
          <a:bodyPr/>
          <a:lstStyle/>
          <a:p>
            <a:fld id="{BDE4F8D8-CBD0-FA45-95F6-9B9C444145C0}" type="slidenum">
              <a:rPr lang="en-US" smtClean="0"/>
              <a:t>34</a:t>
            </a:fld>
            <a:endParaRPr lang="en-US"/>
          </a:p>
        </p:txBody>
      </p:sp>
    </p:spTree>
    <p:extLst>
      <p:ext uri="{BB962C8B-B14F-4D97-AF65-F5344CB8AC3E}">
        <p14:creationId xmlns:p14="http://schemas.microsoft.com/office/powerpoint/2010/main" val="2934673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35</a:t>
            </a:fld>
            <a:endParaRPr lang="en-US"/>
          </a:p>
        </p:txBody>
      </p:sp>
    </p:spTree>
    <p:extLst>
      <p:ext uri="{BB962C8B-B14F-4D97-AF65-F5344CB8AC3E}">
        <p14:creationId xmlns:p14="http://schemas.microsoft.com/office/powerpoint/2010/main" val="2540538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Marie</a:t>
            </a:r>
          </a:p>
          <a:p>
            <a:r>
              <a:rPr lang="en-US" sz="1000" b="1" u="sng" dirty="0"/>
              <a:t>How:</a:t>
            </a: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Start with the child’s preferred action(s)</a:t>
            </a:r>
          </a:p>
          <a:p>
            <a:r>
              <a:rPr lang="en-US" sz="1000" b="1" dirty="0">
                <a:solidFill>
                  <a:schemeClr val="tx1">
                    <a:lumMod val="65000"/>
                    <a:lumOff val="35000"/>
                  </a:schemeClr>
                </a:solidFill>
                <a:latin typeface="Avenir Light" panose="020B0402020203020204" pitchFamily="34" charset="77"/>
                <a:cs typeface="Arial" panose="020B0604020202020204" pitchFamily="34" charset="0"/>
              </a:rPr>
              <a:t>What is the child doing with the toy right now? </a:t>
            </a:r>
          </a:p>
          <a:p>
            <a:endParaRPr lang="en-US" sz="1000" b="1" dirty="0">
              <a:solidFill>
                <a:schemeClr val="tx1">
                  <a:lumMod val="65000"/>
                  <a:lumOff val="35000"/>
                </a:schemeClr>
              </a:solidFill>
              <a:latin typeface="Avenir Light" panose="020B0402020203020204" pitchFamily="34" charset="77"/>
              <a:cs typeface="Arial" panose="020B0604020202020204" pitchFamily="34" charset="0"/>
            </a:endParaRPr>
          </a:p>
          <a:p>
            <a:r>
              <a:rPr lang="en-US" sz="1000" b="1" dirty="0">
                <a:solidFill>
                  <a:schemeClr val="tx1">
                    <a:lumMod val="65000"/>
                    <a:lumOff val="35000"/>
                  </a:schemeClr>
                </a:solidFill>
                <a:latin typeface="Avenir Light" panose="020B0402020203020204" pitchFamily="34" charset="77"/>
                <a:cs typeface="Arial" panose="020B0604020202020204" pitchFamily="34" charset="0"/>
              </a:rPr>
              <a:t>&gt;</a:t>
            </a:r>
            <a:r>
              <a:rPr lang="en-US" sz="1000" dirty="0">
                <a:solidFill>
                  <a:schemeClr val="tx1">
                    <a:lumMod val="65000"/>
                    <a:lumOff val="35000"/>
                  </a:schemeClr>
                </a:solidFill>
                <a:latin typeface="Avenir Light" panose="020B0402020203020204" pitchFamily="34" charset="77"/>
                <a:cs typeface="Arial" panose="020B0604020202020204" pitchFamily="34" charset="0"/>
              </a:rPr>
              <a:t>E.g. Stacking blocks? </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&gt;Cutting pretend fruit?</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We take what they are doing and create a little routine out of it that we can repeat.  </a:t>
            </a:r>
          </a:p>
          <a:p>
            <a:endParaRPr lang="en-US" sz="1000" dirty="0">
              <a:solidFill>
                <a:schemeClr val="tx1">
                  <a:lumMod val="65000"/>
                  <a:lumOff val="35000"/>
                </a:schemeClr>
              </a:solidFill>
              <a:latin typeface="Avenir Light" panose="020B0402020203020204" pitchFamily="34" charset="77"/>
              <a:cs typeface="Arial" panose="020B0604020202020204" pitchFamily="34" charset="0"/>
            </a:endParaRPr>
          </a:p>
          <a:p>
            <a:r>
              <a:rPr lang="en-US" sz="1000" dirty="0">
                <a:solidFill>
                  <a:schemeClr val="tx1">
                    <a:lumMod val="65000"/>
                    <a:lumOff val="35000"/>
                  </a:schemeClr>
                </a:solidFill>
                <a:latin typeface="Avenir Light" panose="020B0402020203020204" pitchFamily="34" charset="77"/>
                <a:cs typeface="Arial" panose="020B0604020202020204" pitchFamily="34" charset="0"/>
              </a:rPr>
              <a:t>&gt;E.g. Stack the blocks and crash (and then start over!).  </a:t>
            </a:r>
          </a:p>
          <a:p>
            <a:r>
              <a:rPr lang="en-US" sz="1000" dirty="0">
                <a:solidFill>
                  <a:schemeClr val="tx1">
                    <a:lumMod val="65000"/>
                    <a:lumOff val="35000"/>
                  </a:schemeClr>
                </a:solidFill>
                <a:latin typeface="Avenir Light" panose="020B0402020203020204" pitchFamily="34" charset="77"/>
                <a:cs typeface="Arial" panose="020B0604020202020204" pitchFamily="34" charset="0"/>
              </a:rPr>
              <a:t>&gt;Cut apart all of the pretend fruit, then put them all together and cut again.</a:t>
            </a:r>
          </a:p>
          <a:p>
            <a:pPr marL="346843" indent="-346843">
              <a:buFont typeface="Arial" panose="020B0604020202020204" pitchFamily="34" charset="0"/>
              <a:buChar char="•"/>
            </a:pPr>
            <a:endParaRPr lang="en-US" sz="1000" u="sng" dirty="0">
              <a:solidFill>
                <a:schemeClr val="tx1">
                  <a:lumMod val="65000"/>
                  <a:lumOff val="35000"/>
                </a:schemeClr>
              </a:solidFill>
              <a:latin typeface="Avenir Light" panose="020B0402020203020204" pitchFamily="34" charset="77"/>
              <a:cs typeface="Arial" panose="020B0604020202020204" pitchFamily="34" charset="0"/>
            </a:endParaRPr>
          </a:p>
          <a:p>
            <a:pPr marL="346843" indent="-346843">
              <a:buFont typeface="Arial" panose="020B0604020202020204" pitchFamily="34" charset="0"/>
              <a:buChar char="•"/>
            </a:pPr>
            <a:r>
              <a:rPr lang="en-US" sz="1000" u="sng" dirty="0">
                <a:solidFill>
                  <a:schemeClr val="tx1">
                    <a:lumMod val="65000"/>
                    <a:lumOff val="35000"/>
                  </a:schemeClr>
                </a:solidFill>
                <a:latin typeface="Avenir Light" panose="020B0402020203020204" pitchFamily="34" charset="77"/>
                <a:cs typeface="Arial" panose="020B0604020202020204" pitchFamily="34" charset="0"/>
              </a:rPr>
              <a:t>Find a way to restart and do the same action(s) again</a:t>
            </a:r>
          </a:p>
          <a:p>
            <a:r>
              <a:rPr lang="en-US" sz="1000" dirty="0"/>
              <a:t>Each of those routines as a “restarting” component to them.  We often need to be the ones initiating restarting (especially within ASD).  </a:t>
            </a:r>
          </a:p>
          <a:p>
            <a:r>
              <a:rPr lang="en-US" sz="1000" dirty="0"/>
              <a:t>&gt;So once the </a:t>
            </a:r>
            <a:r>
              <a:rPr lang="en-US" sz="1000" b="1" dirty="0"/>
              <a:t>blocks</a:t>
            </a:r>
            <a:r>
              <a:rPr lang="en-US" sz="1000" dirty="0"/>
              <a:t> are crashed, we stack one and hand the child the next block.  </a:t>
            </a:r>
          </a:p>
          <a:p>
            <a:r>
              <a:rPr lang="en-US" sz="1000" dirty="0"/>
              <a:t>&gt;Once we’ve cut apart all the fruit, we could hand the child two pieces of fruit to put back together, and then you’ve started the routine again.</a:t>
            </a:r>
          </a:p>
          <a:p>
            <a:endParaRPr lang="en-US" sz="1000" dirty="0"/>
          </a:p>
          <a:p>
            <a:r>
              <a:rPr lang="en-US" sz="1000" dirty="0"/>
              <a:t>This gives us a foundation (or what we call a </a:t>
            </a:r>
            <a:r>
              <a:rPr lang="en-US" sz="1000" b="1" dirty="0"/>
              <a:t>base routine</a:t>
            </a:r>
            <a:r>
              <a:rPr lang="en-US" sz="1000" dirty="0"/>
              <a:t>) that we can then build off of and add more steps and ideas to.</a:t>
            </a:r>
          </a:p>
          <a:p>
            <a:endParaRPr lang="en-US" sz="1000" dirty="0"/>
          </a:p>
          <a:p>
            <a:pPr defTabSz="462458">
              <a:defRPr/>
            </a:pPr>
            <a:r>
              <a:rPr lang="en-US" sz="1000" b="1" dirty="0"/>
              <a:t>Parent Quote: </a:t>
            </a:r>
          </a:p>
          <a:p>
            <a:r>
              <a:rPr lang="en-US" sz="1000" dirty="0"/>
              <a:t>“I can see how when he’s left to his own devices, he tends to get frustrated more and he tends to not really stay focused so much and I think it’s helpful to have an order and a routine.  And also when you have an order and a routine, it’s easier to introduce something new because everything else is familiar, and there’s something new and it’s more isolated and he can see it better.  I can see how in the mind of a 2yo, when things are chaotic, it’s harder to learn.  When things are very simple and there’s a step, and another step, then it’s easier.”</a:t>
            </a:r>
          </a:p>
          <a:p>
            <a:endParaRPr lang="en-US" sz="1000" b="1" dirty="0"/>
          </a:p>
        </p:txBody>
      </p:sp>
      <p:sp>
        <p:nvSpPr>
          <p:cNvPr id="4" name="Slide Number Placeholder 3"/>
          <p:cNvSpPr>
            <a:spLocks noGrp="1"/>
          </p:cNvSpPr>
          <p:nvPr>
            <p:ph type="sldNum" sz="quarter" idx="10"/>
          </p:nvPr>
        </p:nvSpPr>
        <p:spPr/>
        <p:txBody>
          <a:bodyPr/>
          <a:lstStyle/>
          <a:p>
            <a:fld id="{BDE4F8D8-CBD0-FA45-95F6-9B9C444145C0}" type="slidenum">
              <a:rPr lang="en-US" smtClean="0"/>
              <a:t>36</a:t>
            </a:fld>
            <a:endParaRPr lang="en-US"/>
          </a:p>
        </p:txBody>
      </p:sp>
    </p:spTree>
    <p:extLst>
      <p:ext uri="{BB962C8B-B14F-4D97-AF65-F5344CB8AC3E}">
        <p14:creationId xmlns:p14="http://schemas.microsoft.com/office/powerpoint/2010/main" val="3072719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37</a:t>
            </a:fld>
            <a:endParaRPr lang="en-US"/>
          </a:p>
        </p:txBody>
      </p:sp>
    </p:spTree>
    <p:extLst>
      <p:ext uri="{BB962C8B-B14F-4D97-AF65-F5344CB8AC3E}">
        <p14:creationId xmlns:p14="http://schemas.microsoft.com/office/powerpoint/2010/main" val="3121716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Marie</a:t>
            </a:r>
          </a:p>
          <a:p>
            <a:endParaRPr lang="en-US" sz="1000" b="1" dirty="0"/>
          </a:p>
          <a:p>
            <a:r>
              <a:rPr lang="en-US" sz="1000" dirty="0"/>
              <a:t>Building predictable steps provides us with a foundation that we can then expand off of.  </a:t>
            </a:r>
          </a:p>
          <a:p>
            <a:r>
              <a:rPr lang="en-US" sz="1000" dirty="0"/>
              <a:t>The key here is to expand slowly.  We add on </a:t>
            </a:r>
            <a:r>
              <a:rPr lang="en-US" sz="1000" b="1" dirty="0"/>
              <a:t>one</a:t>
            </a:r>
            <a:r>
              <a:rPr lang="en-US" sz="1000" dirty="0"/>
              <a:t> action or toy at a time.</a:t>
            </a:r>
          </a:p>
          <a:p>
            <a:r>
              <a:rPr lang="en-US" sz="1000" b="1" dirty="0" err="1"/>
              <a:t>Eg</a:t>
            </a:r>
            <a:r>
              <a:rPr lang="en-US" sz="1000" b="1" dirty="0"/>
              <a:t>. </a:t>
            </a:r>
            <a:r>
              <a:rPr lang="en-US" sz="1000" dirty="0"/>
              <a:t>Base routine is stacking the boxes.  A play expansion would be to put little animals in all of the boxes.  Then you would crash it, stack them again, put the people in, and then maybe model another expansion (adding a ladder or slide).</a:t>
            </a:r>
          </a:p>
          <a:p>
            <a:endParaRPr lang="en-US" sz="1000" dirty="0"/>
          </a:p>
          <a:p>
            <a:r>
              <a:rPr lang="en-US" sz="1000" dirty="0"/>
              <a:t>We can expand with different levels of support</a:t>
            </a:r>
          </a:p>
          <a:p>
            <a:r>
              <a:rPr lang="en-US" sz="1000" dirty="0"/>
              <a:t>&gt;Simply set out a new toy</a:t>
            </a:r>
          </a:p>
          <a:p>
            <a:r>
              <a:rPr lang="en-US" sz="1000" dirty="0"/>
              <a:t>&gt;Demonstrate/model a new action</a:t>
            </a:r>
          </a:p>
          <a:p>
            <a:r>
              <a:rPr lang="en-US" sz="1000" dirty="0"/>
              <a:t>&gt;Give the child a new toy to do something with.</a:t>
            </a:r>
          </a:p>
          <a:p>
            <a:r>
              <a:rPr lang="en-US" sz="1000" dirty="0"/>
              <a:t>(I frequently do model and hand together).</a:t>
            </a:r>
            <a:endParaRPr lang="en-US" sz="1000" b="1" dirty="0"/>
          </a:p>
          <a:p>
            <a:endParaRPr lang="en-US" sz="1000" dirty="0"/>
          </a:p>
          <a:p>
            <a:r>
              <a:rPr lang="en-US" sz="1000" b="1" dirty="0"/>
              <a:t>Notes:</a:t>
            </a:r>
          </a:p>
          <a:p>
            <a:pPr marL="173422" indent="-173422">
              <a:buFont typeface="Arial" panose="020B0604020202020204" pitchFamily="34" charset="0"/>
              <a:buChar char="•"/>
            </a:pPr>
            <a:r>
              <a:rPr lang="en-US" sz="1000" dirty="0"/>
              <a:t>How many/how often you do expansions will depend on the child.  For our children with ASD, rigidity can play a big role in how much they let us expand.  In those cases you need to see what the child will tolerate and move slowly from there.  </a:t>
            </a:r>
          </a:p>
          <a:p>
            <a:pPr marL="173422" indent="-173422">
              <a:buFont typeface="Arial" panose="020B0604020202020204" pitchFamily="34" charset="0"/>
              <a:buChar char="•"/>
            </a:pPr>
            <a:r>
              <a:rPr lang="en-US" sz="1000" dirty="0"/>
              <a:t>We sometimes think of play expansions as </a:t>
            </a:r>
            <a:r>
              <a:rPr lang="en-US" sz="1000" b="1" dirty="0"/>
              <a:t>horizontal </a:t>
            </a:r>
            <a:r>
              <a:rPr lang="en-US" sz="1000" dirty="0"/>
              <a:t>or </a:t>
            </a:r>
            <a:r>
              <a:rPr lang="en-US" sz="1000" b="1" dirty="0"/>
              <a:t>vertical</a:t>
            </a:r>
            <a:r>
              <a:rPr lang="en-US" sz="1000" dirty="0"/>
              <a:t>.  Horizontal expansions stay within the same play level (we were cutting the fruit, now we’re going to put it in the bowl).  Vertical expansions introduce a higher play level (we were cutting the fruit, now we’re going to feed it to a puppet).</a:t>
            </a:r>
          </a:p>
          <a:p>
            <a:pPr marL="173422" indent="-173422">
              <a:buFont typeface="Arial" panose="020B0604020202020204" pitchFamily="34" charset="0"/>
              <a:buChar char="•"/>
            </a:pPr>
            <a:r>
              <a:rPr lang="en-US" sz="1000" dirty="0"/>
              <a:t>We can’t make a child buy-in and follow along with our expansion.  Our job is to model and facilitate and “woo” them into higher level play.</a:t>
            </a:r>
          </a:p>
          <a:p>
            <a:pPr marL="173422" indent="-173422">
              <a:buFont typeface="Arial" panose="020B0604020202020204" pitchFamily="34" charset="0"/>
              <a:buChar char="•"/>
            </a:pPr>
            <a:r>
              <a:rPr lang="en-US" sz="1000" dirty="0"/>
              <a:t>If at any point we feel like we’re losing their engagement because it’s getting too complicated or abstract, we can go back to our base routine.</a:t>
            </a:r>
          </a:p>
          <a:p>
            <a:endParaRPr lang="en-US" sz="1000" dirty="0"/>
          </a:p>
          <a:p>
            <a:r>
              <a:rPr lang="en-US" sz="1000" dirty="0"/>
              <a:t>1,2</a:t>
            </a:r>
          </a:p>
          <a:p>
            <a:r>
              <a:rPr lang="en-US" sz="1000" dirty="0"/>
              <a:t>1,2,3</a:t>
            </a:r>
          </a:p>
          <a:p>
            <a:r>
              <a:rPr lang="en-US" sz="1000" dirty="0"/>
              <a:t>1,2,3,4</a:t>
            </a:r>
          </a:p>
          <a:p>
            <a:r>
              <a:rPr lang="en-US" sz="1000" dirty="0"/>
              <a:t>1,2</a:t>
            </a:r>
          </a:p>
        </p:txBody>
      </p:sp>
      <p:sp>
        <p:nvSpPr>
          <p:cNvPr id="4" name="Slide Number Placeholder 3"/>
          <p:cNvSpPr>
            <a:spLocks noGrp="1"/>
          </p:cNvSpPr>
          <p:nvPr>
            <p:ph type="sldNum" sz="quarter" idx="10"/>
          </p:nvPr>
        </p:nvSpPr>
        <p:spPr/>
        <p:txBody>
          <a:bodyPr/>
          <a:lstStyle/>
          <a:p>
            <a:fld id="{BDE4F8D8-CBD0-FA45-95F6-9B9C444145C0}" type="slidenum">
              <a:rPr lang="en-US" smtClean="0"/>
              <a:t>38</a:t>
            </a:fld>
            <a:endParaRPr lang="en-US"/>
          </a:p>
        </p:txBody>
      </p:sp>
    </p:spTree>
    <p:extLst>
      <p:ext uri="{BB962C8B-B14F-4D97-AF65-F5344CB8AC3E}">
        <p14:creationId xmlns:p14="http://schemas.microsoft.com/office/powerpoint/2010/main" val="1980059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0" dirty="0"/>
              <a:t>Expansion of previous routine clip- birthday candles</a:t>
            </a:r>
          </a:p>
          <a:p>
            <a:endParaRPr lang="en-US" b="0" dirty="0"/>
          </a:p>
          <a:p>
            <a:r>
              <a:rPr lang="en-US" b="0" dirty="0"/>
              <a:t>Full routine and then expansion- stack balls, in salad spinner</a:t>
            </a:r>
          </a:p>
        </p:txBody>
      </p:sp>
      <p:sp>
        <p:nvSpPr>
          <p:cNvPr id="4" name="Slide Number Placeholder 3"/>
          <p:cNvSpPr>
            <a:spLocks noGrp="1"/>
          </p:cNvSpPr>
          <p:nvPr>
            <p:ph type="sldNum" sz="quarter" idx="10"/>
          </p:nvPr>
        </p:nvSpPr>
        <p:spPr/>
        <p:txBody>
          <a:bodyPr/>
          <a:lstStyle/>
          <a:p>
            <a:fld id="{BDE4F8D8-CBD0-FA45-95F6-9B9C444145C0}" type="slidenum">
              <a:rPr lang="en-US" smtClean="0"/>
              <a:t>39</a:t>
            </a:fld>
            <a:endParaRPr lang="en-US"/>
          </a:p>
        </p:txBody>
      </p:sp>
    </p:spTree>
    <p:extLst>
      <p:ext uri="{BB962C8B-B14F-4D97-AF65-F5344CB8AC3E}">
        <p14:creationId xmlns:p14="http://schemas.microsoft.com/office/powerpoint/2010/main" val="1161158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0" dirty="0"/>
              <a:t>Here’s where we’re headed!</a:t>
            </a:r>
          </a:p>
          <a:p>
            <a:endParaRPr lang="en-US" b="0" dirty="0"/>
          </a:p>
          <a:p>
            <a:r>
              <a:rPr lang="en-US" b="0" dirty="0"/>
              <a:t>Today we’re talking</a:t>
            </a:r>
            <a:r>
              <a:rPr lang="en-US" b="0" baseline="0" dirty="0"/>
              <a:t> about supporting toddlers’ language development within the context of play.</a:t>
            </a:r>
          </a:p>
          <a:p>
            <a:r>
              <a:rPr lang="en-US" b="0" baseline="0" dirty="0"/>
              <a:t>Just to get a feel of the room, how many of you currently work with one and two year olds?</a:t>
            </a:r>
          </a:p>
          <a:p>
            <a:r>
              <a:rPr lang="en-US" b="0" baseline="0" dirty="0"/>
              <a:t>And how many of you see the children in their homes?</a:t>
            </a:r>
          </a:p>
          <a:p>
            <a:endParaRPr lang="en-US" b="0" baseline="0" dirty="0"/>
          </a:p>
          <a:p>
            <a:r>
              <a:rPr lang="en-US" b="0" baseline="0" dirty="0"/>
              <a:t>The work of an EI therapist is really hard.  We need to have a multi-layered understanding of our strategies.  </a:t>
            </a:r>
          </a:p>
          <a:p>
            <a:r>
              <a:rPr lang="en-US" b="1" baseline="0" dirty="0"/>
              <a:t>First</a:t>
            </a:r>
            <a:r>
              <a:rPr lang="en-US" b="0" baseline="0" dirty="0"/>
              <a:t> we need to know ourselves </a:t>
            </a:r>
            <a:r>
              <a:rPr lang="en-US" b="0" i="1" baseline="0" dirty="0"/>
              <a:t>what to do</a:t>
            </a:r>
            <a:r>
              <a:rPr lang="en-US" b="0" i="0" baseline="0" dirty="0"/>
              <a:t> with a kid.</a:t>
            </a:r>
          </a:p>
          <a:p>
            <a:r>
              <a:rPr lang="en-US" b="1" i="0" baseline="0" dirty="0"/>
              <a:t>But also</a:t>
            </a:r>
            <a:r>
              <a:rPr lang="en-US" b="0" i="0" baseline="0" dirty="0"/>
              <a:t>, we need to know how to teach and train parents in these strategies (which is a whole other ball game!)</a:t>
            </a:r>
          </a:p>
          <a:p>
            <a:endParaRPr lang="en-US" b="0" i="0" baseline="0" dirty="0"/>
          </a:p>
          <a:p>
            <a:r>
              <a:rPr lang="en-US" b="0" i="0" baseline="0" dirty="0"/>
              <a:t>So today we hope to help integrate these two layers.  </a:t>
            </a:r>
          </a:p>
          <a:p>
            <a:pPr marL="173422" indent="-173422">
              <a:buFont typeface="Arial" panose="020B0604020202020204" pitchFamily="34" charset="0"/>
              <a:buChar char="•"/>
            </a:pPr>
            <a:r>
              <a:rPr lang="en-US" b="0" i="0" baseline="0" dirty="0"/>
              <a:t>We’ll start by going over why we do what we do so we have a framework to work from.</a:t>
            </a:r>
          </a:p>
          <a:p>
            <a:pPr marL="173422" indent="-173422">
              <a:buFont typeface="Arial" panose="020B0604020202020204" pitchFamily="34" charset="0"/>
              <a:buChar char="•"/>
            </a:pPr>
            <a:r>
              <a:rPr lang="en-US" b="0" i="0" baseline="0" dirty="0"/>
              <a:t>Then we’ll go into how play develops in young children and how we can assess it</a:t>
            </a:r>
          </a:p>
          <a:p>
            <a:pPr marL="173422" indent="-173422">
              <a:buFont typeface="Arial" panose="020B0604020202020204" pitchFamily="34" charset="0"/>
              <a:buChar char="•"/>
            </a:pPr>
            <a:r>
              <a:rPr lang="en-US" b="0" i="0" baseline="0" dirty="0"/>
              <a:t>Next we’ll move into concrete intervention strategies (that’s the </a:t>
            </a:r>
            <a:r>
              <a:rPr lang="en-US" b="0" i="1" baseline="0" dirty="0"/>
              <a:t>what to do</a:t>
            </a:r>
            <a:r>
              <a:rPr lang="en-US" b="0" i="0" baseline="0" dirty="0"/>
              <a:t> part)</a:t>
            </a:r>
          </a:p>
          <a:p>
            <a:pPr marL="173422" indent="-173422">
              <a:buFont typeface="Arial" panose="020B0604020202020204" pitchFamily="34" charset="0"/>
              <a:buChar char="•"/>
            </a:pPr>
            <a:r>
              <a:rPr lang="en-US" b="0" i="0" baseline="0" dirty="0"/>
              <a:t>Then we’ll talk about how to integrate those strategies into an evidence-based coaching model</a:t>
            </a:r>
          </a:p>
          <a:p>
            <a:pPr marL="173422" indent="-173422">
              <a:buFont typeface="Arial" panose="020B0604020202020204" pitchFamily="34" charset="0"/>
              <a:buChar char="•"/>
            </a:pPr>
            <a:r>
              <a:rPr lang="en-US" b="0" i="0" baseline="0" dirty="0"/>
              <a:t>And we’ll wrap up with some time hopefully left over for some questions.</a:t>
            </a:r>
          </a:p>
          <a:p>
            <a:pPr marL="173422" indent="-173422">
              <a:buFont typeface="Arial" panose="020B0604020202020204" pitchFamily="34" charset="0"/>
              <a:buChar char="•"/>
            </a:pPr>
            <a:endParaRPr lang="en-US" b="0" i="0" baseline="0" dirty="0"/>
          </a:p>
          <a:p>
            <a:r>
              <a:rPr lang="en-US" b="0" i="0" baseline="0" dirty="0"/>
              <a:t>We’ll have some activities and videos throughout, but we have a full program, so we’ll need to save questions until the end so that we can get through everything.</a:t>
            </a:r>
          </a:p>
        </p:txBody>
      </p:sp>
      <p:sp>
        <p:nvSpPr>
          <p:cNvPr id="4" name="Slide Number Placeholder 3"/>
          <p:cNvSpPr>
            <a:spLocks noGrp="1"/>
          </p:cNvSpPr>
          <p:nvPr>
            <p:ph type="sldNum" sz="quarter" idx="10"/>
          </p:nvPr>
        </p:nvSpPr>
        <p:spPr/>
        <p:txBody>
          <a:bodyPr/>
          <a:lstStyle/>
          <a:p>
            <a:fld id="{759D4883-2B9A-48BC-8E16-DC2C5CDA822F}" type="slidenum">
              <a:rPr lang="en-US" smtClean="0"/>
              <a:t>4</a:t>
            </a:fld>
            <a:endParaRPr lang="en-US"/>
          </a:p>
        </p:txBody>
      </p:sp>
    </p:spTree>
    <p:extLst>
      <p:ext uri="{BB962C8B-B14F-4D97-AF65-F5344CB8AC3E}">
        <p14:creationId xmlns:p14="http://schemas.microsoft.com/office/powerpoint/2010/main" val="3015612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p:txBody>
      </p:sp>
      <p:sp>
        <p:nvSpPr>
          <p:cNvPr id="4" name="Slide Number Placeholder 3"/>
          <p:cNvSpPr>
            <a:spLocks noGrp="1"/>
          </p:cNvSpPr>
          <p:nvPr>
            <p:ph type="sldNum" sz="quarter" idx="10"/>
          </p:nvPr>
        </p:nvSpPr>
        <p:spPr/>
        <p:txBody>
          <a:bodyPr/>
          <a:lstStyle/>
          <a:p>
            <a:fld id="{759D4883-2B9A-48BC-8E16-DC2C5CDA822F}" type="slidenum">
              <a:rPr lang="en-US" smtClean="0"/>
              <a:t>40</a:t>
            </a:fld>
            <a:endParaRPr lang="en-US"/>
          </a:p>
        </p:txBody>
      </p:sp>
    </p:spTree>
    <p:extLst>
      <p:ext uri="{BB962C8B-B14F-4D97-AF65-F5344CB8AC3E}">
        <p14:creationId xmlns:p14="http://schemas.microsoft.com/office/powerpoint/2010/main" val="3148199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759D4883-2B9A-48BC-8E16-DC2C5CDA822F}" type="slidenum">
              <a:rPr lang="en-US" smtClean="0"/>
              <a:t>41</a:t>
            </a:fld>
            <a:endParaRPr lang="en-US"/>
          </a:p>
        </p:txBody>
      </p:sp>
    </p:spTree>
    <p:extLst>
      <p:ext uri="{BB962C8B-B14F-4D97-AF65-F5344CB8AC3E}">
        <p14:creationId xmlns:p14="http://schemas.microsoft.com/office/powerpoint/2010/main" val="13942550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42</a:t>
            </a:fld>
            <a:endParaRPr lang="en-US"/>
          </a:p>
        </p:txBody>
      </p:sp>
    </p:spTree>
    <p:extLst>
      <p:ext uri="{BB962C8B-B14F-4D97-AF65-F5344CB8AC3E}">
        <p14:creationId xmlns:p14="http://schemas.microsoft.com/office/powerpoint/2010/main" val="2370909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55- parent slightly distracted but listening</a:t>
            </a:r>
          </a:p>
        </p:txBody>
      </p:sp>
      <p:sp>
        <p:nvSpPr>
          <p:cNvPr id="4" name="Slide Number Placeholder 3"/>
          <p:cNvSpPr>
            <a:spLocks noGrp="1"/>
          </p:cNvSpPr>
          <p:nvPr>
            <p:ph type="sldNum" sz="quarter" idx="10"/>
          </p:nvPr>
        </p:nvSpPr>
        <p:spPr/>
        <p:txBody>
          <a:bodyPr/>
          <a:lstStyle/>
          <a:p>
            <a:fld id="{BDE4F8D8-CBD0-FA45-95F6-9B9C444145C0}" type="slidenum">
              <a:rPr lang="en-US" smtClean="0"/>
              <a:t>43</a:t>
            </a:fld>
            <a:endParaRPr lang="en-US"/>
          </a:p>
        </p:txBody>
      </p:sp>
    </p:spTree>
    <p:extLst>
      <p:ext uri="{BB962C8B-B14F-4D97-AF65-F5344CB8AC3E}">
        <p14:creationId xmlns:p14="http://schemas.microsoft.com/office/powerpoint/2010/main" val="32227454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44</a:t>
            </a:fld>
            <a:endParaRPr lang="en-US"/>
          </a:p>
        </p:txBody>
      </p:sp>
    </p:spTree>
    <p:extLst>
      <p:ext uri="{BB962C8B-B14F-4D97-AF65-F5344CB8AC3E}">
        <p14:creationId xmlns:p14="http://schemas.microsoft.com/office/powerpoint/2010/main" val="2503092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34- mom not in frame but</a:t>
            </a:r>
            <a:r>
              <a:rPr lang="en-US" b="1" baseline="0" dirty="0"/>
              <a:t> on couch, timing of my models</a:t>
            </a:r>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45</a:t>
            </a:fld>
            <a:endParaRPr lang="en-US"/>
          </a:p>
        </p:txBody>
      </p:sp>
    </p:spTree>
    <p:extLst>
      <p:ext uri="{BB962C8B-B14F-4D97-AF65-F5344CB8AC3E}">
        <p14:creationId xmlns:p14="http://schemas.microsoft.com/office/powerpoint/2010/main" val="11698258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46</a:t>
            </a:fld>
            <a:endParaRPr lang="en-US"/>
          </a:p>
        </p:txBody>
      </p:sp>
    </p:spTree>
    <p:extLst>
      <p:ext uri="{BB962C8B-B14F-4D97-AF65-F5344CB8AC3E}">
        <p14:creationId xmlns:p14="http://schemas.microsoft.com/office/powerpoint/2010/main" val="3068250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51- far along so coaching</a:t>
            </a:r>
            <a:r>
              <a:rPr lang="en-US" b="1" baseline="0" dirty="0"/>
              <a:t> on a lot and using more technical words</a:t>
            </a:r>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47</a:t>
            </a:fld>
            <a:endParaRPr lang="en-US"/>
          </a:p>
        </p:txBody>
      </p:sp>
    </p:spTree>
    <p:extLst>
      <p:ext uri="{BB962C8B-B14F-4D97-AF65-F5344CB8AC3E}">
        <p14:creationId xmlns:p14="http://schemas.microsoft.com/office/powerpoint/2010/main" val="411871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BDE4F8D8-CBD0-FA45-95F6-9B9C444145C0}" type="slidenum">
              <a:rPr lang="en-US" smtClean="0"/>
              <a:t>48</a:t>
            </a:fld>
            <a:endParaRPr lang="en-US"/>
          </a:p>
        </p:txBody>
      </p:sp>
    </p:spTree>
    <p:extLst>
      <p:ext uri="{BB962C8B-B14F-4D97-AF65-F5344CB8AC3E}">
        <p14:creationId xmlns:p14="http://schemas.microsoft.com/office/powerpoint/2010/main" val="5260731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a:p>
            <a:endParaRPr lang="en-US" b="1" dirty="0"/>
          </a:p>
          <a:p>
            <a:r>
              <a:rPr lang="en-US" b="1" dirty="0"/>
              <a:t>Reflective parent- not</a:t>
            </a:r>
            <a:r>
              <a:rPr lang="en-US" b="1" baseline="0" dirty="0"/>
              <a:t> in frame right away but adjust later</a:t>
            </a:r>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49</a:t>
            </a:fld>
            <a:endParaRPr lang="en-US"/>
          </a:p>
        </p:txBody>
      </p:sp>
    </p:spTree>
    <p:extLst>
      <p:ext uri="{BB962C8B-B14F-4D97-AF65-F5344CB8AC3E}">
        <p14:creationId xmlns:p14="http://schemas.microsoft.com/office/powerpoint/2010/main" val="226275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a:p>
            <a:endParaRPr lang="en-US" b="1" dirty="0"/>
          </a:p>
          <a:p>
            <a:endParaRPr lang="en-US" b="0" dirty="0"/>
          </a:p>
        </p:txBody>
      </p:sp>
      <p:sp>
        <p:nvSpPr>
          <p:cNvPr id="4" name="Slide Number Placeholder 3"/>
          <p:cNvSpPr>
            <a:spLocks noGrp="1"/>
          </p:cNvSpPr>
          <p:nvPr>
            <p:ph type="sldNum" sz="quarter" idx="10"/>
          </p:nvPr>
        </p:nvSpPr>
        <p:spPr/>
        <p:txBody>
          <a:bodyPr/>
          <a:lstStyle/>
          <a:p>
            <a:fld id="{759D4883-2B9A-48BC-8E16-DC2C5CDA822F}" type="slidenum">
              <a:rPr lang="en-US" smtClean="0"/>
              <a:t>5</a:t>
            </a:fld>
            <a:endParaRPr lang="en-US"/>
          </a:p>
        </p:txBody>
      </p:sp>
    </p:spTree>
    <p:extLst>
      <p:ext uri="{BB962C8B-B14F-4D97-AF65-F5344CB8AC3E}">
        <p14:creationId xmlns:p14="http://schemas.microsoft.com/office/powerpoint/2010/main" val="28629100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Katie</a:t>
            </a:r>
          </a:p>
        </p:txBody>
      </p:sp>
      <p:sp>
        <p:nvSpPr>
          <p:cNvPr id="4" name="Slide Number Placeholder 3"/>
          <p:cNvSpPr>
            <a:spLocks noGrp="1"/>
          </p:cNvSpPr>
          <p:nvPr>
            <p:ph type="sldNum" sz="quarter" idx="10"/>
          </p:nvPr>
        </p:nvSpPr>
        <p:spPr/>
        <p:txBody>
          <a:bodyPr/>
          <a:lstStyle/>
          <a:p>
            <a:fld id="{759D4883-2B9A-48BC-8E16-DC2C5CDA822F}" type="slidenum">
              <a:rPr lang="en-US" smtClean="0"/>
              <a:t>50</a:t>
            </a:fld>
            <a:endParaRPr lang="en-US"/>
          </a:p>
        </p:txBody>
      </p:sp>
    </p:spTree>
    <p:extLst>
      <p:ext uri="{BB962C8B-B14F-4D97-AF65-F5344CB8AC3E}">
        <p14:creationId xmlns:p14="http://schemas.microsoft.com/office/powerpoint/2010/main" val="258671344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pPr defTabSz="924916">
              <a:defRPr/>
            </a:pPr>
            <a:r>
              <a:rPr lang="en-US" dirty="0"/>
              <a:t>“One big thing was before, and I feel bad saying this, I didn’t play with him. I would just watch him play. Because I didn’t know what to do. It’s easy to play with [sibling] because I can say “let’s do this” and they’ll pick up on it right away. And I was really at a loss with him. It made feel really sad because I just didn’t feel like we… I don’t want to say bond but… we weren’t playing together. And that kind of felt like a loss to me. But now I know I can play with him and it’s a lot better.”</a:t>
            </a:r>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51</a:t>
            </a:fld>
            <a:endParaRPr lang="en-US"/>
          </a:p>
        </p:txBody>
      </p:sp>
    </p:spTree>
    <p:extLst>
      <p:ext uri="{BB962C8B-B14F-4D97-AF65-F5344CB8AC3E}">
        <p14:creationId xmlns:p14="http://schemas.microsoft.com/office/powerpoint/2010/main" val="1362211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pPr defTabSz="924916">
              <a:defRPr/>
            </a:pPr>
            <a:r>
              <a:rPr lang="en-US" dirty="0"/>
              <a:t>Quote</a:t>
            </a:r>
            <a:r>
              <a:rPr lang="en-US" baseline="0" dirty="0"/>
              <a:t> then video:</a:t>
            </a:r>
          </a:p>
          <a:p>
            <a:pPr defTabSz="924916">
              <a:defRPr/>
            </a:pPr>
            <a:endParaRPr lang="en-US" baseline="0" dirty="0"/>
          </a:p>
          <a:p>
            <a:pPr defTabSz="924916">
              <a:defRPr/>
            </a:pPr>
            <a:r>
              <a:rPr lang="en-US" dirty="0"/>
              <a:t>“One big thing was before, and I feel bad saying this, I didn’t play with him. I would just watch him play. Because I didn’t know what to do. It’s easy to play with [sibling] because I can say “let’s do this” and they’ll pick up on it right away. And I was really at a loss with him. It made feel really sad because I just didn’t feel like we… I don’t want to say bond but… we weren’t playing together. And that kind of felt like a loss to me. But now I know I can play with him and it’s a lot better.”</a:t>
            </a:r>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52</a:t>
            </a:fld>
            <a:endParaRPr lang="en-US"/>
          </a:p>
        </p:txBody>
      </p:sp>
    </p:spTree>
    <p:extLst>
      <p:ext uri="{BB962C8B-B14F-4D97-AF65-F5344CB8AC3E}">
        <p14:creationId xmlns:p14="http://schemas.microsoft.com/office/powerpoint/2010/main" val="11017774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53</a:t>
            </a:fld>
            <a:endParaRPr lang="en-US"/>
          </a:p>
        </p:txBody>
      </p:sp>
    </p:spTree>
    <p:extLst>
      <p:ext uri="{BB962C8B-B14F-4D97-AF65-F5344CB8AC3E}">
        <p14:creationId xmlns:p14="http://schemas.microsoft.com/office/powerpoint/2010/main" val="31832760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r>
              <a:rPr lang="en-US" b="1" dirty="0"/>
              <a:t>Same toy</a:t>
            </a:r>
            <a:r>
              <a:rPr lang="en-US" b="1" baseline="0" dirty="0"/>
              <a:t> in both clips</a:t>
            </a:r>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54</a:t>
            </a:fld>
            <a:endParaRPr lang="en-US"/>
          </a:p>
        </p:txBody>
      </p:sp>
    </p:spTree>
    <p:extLst>
      <p:ext uri="{BB962C8B-B14F-4D97-AF65-F5344CB8AC3E}">
        <p14:creationId xmlns:p14="http://schemas.microsoft.com/office/powerpoint/2010/main" val="23163249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55</a:t>
            </a:fld>
            <a:endParaRPr lang="en-US"/>
          </a:p>
        </p:txBody>
      </p:sp>
    </p:spTree>
    <p:extLst>
      <p:ext uri="{BB962C8B-B14F-4D97-AF65-F5344CB8AC3E}">
        <p14:creationId xmlns:p14="http://schemas.microsoft.com/office/powerpoint/2010/main" val="2565992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56</a:t>
            </a:fld>
            <a:endParaRPr lang="en-US"/>
          </a:p>
        </p:txBody>
      </p:sp>
    </p:spTree>
    <p:extLst>
      <p:ext uri="{BB962C8B-B14F-4D97-AF65-F5344CB8AC3E}">
        <p14:creationId xmlns:p14="http://schemas.microsoft.com/office/powerpoint/2010/main" val="28551403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p:txBody>
      </p:sp>
      <p:sp>
        <p:nvSpPr>
          <p:cNvPr id="4" name="Slide Number Placeholder 3"/>
          <p:cNvSpPr>
            <a:spLocks noGrp="1"/>
          </p:cNvSpPr>
          <p:nvPr>
            <p:ph type="sldNum" sz="quarter" idx="10"/>
          </p:nvPr>
        </p:nvSpPr>
        <p:spPr/>
        <p:txBody>
          <a:bodyPr/>
          <a:lstStyle/>
          <a:p>
            <a:fld id="{BDE4F8D8-CBD0-FA45-95F6-9B9C444145C0}" type="slidenum">
              <a:rPr lang="en-US" smtClean="0"/>
              <a:t>57</a:t>
            </a:fld>
            <a:endParaRPr lang="en-US"/>
          </a:p>
        </p:txBody>
      </p:sp>
    </p:spTree>
    <p:extLst>
      <p:ext uri="{BB962C8B-B14F-4D97-AF65-F5344CB8AC3E}">
        <p14:creationId xmlns:p14="http://schemas.microsoft.com/office/powerpoint/2010/main" val="1446111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Marie</a:t>
            </a:r>
          </a:p>
          <a:p>
            <a:endParaRPr lang="en-US" b="1" dirty="0"/>
          </a:p>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58</a:t>
            </a:fld>
            <a:endParaRPr lang="en-US"/>
          </a:p>
        </p:txBody>
      </p:sp>
    </p:spTree>
    <p:extLst>
      <p:ext uri="{BB962C8B-B14F-4D97-AF65-F5344CB8AC3E}">
        <p14:creationId xmlns:p14="http://schemas.microsoft.com/office/powerpoint/2010/main" val="41750647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a:p>
          <a:p>
            <a:r>
              <a:rPr lang="en-US" b="1" dirty="0"/>
              <a:t>Marie</a:t>
            </a:r>
          </a:p>
        </p:txBody>
      </p:sp>
      <p:sp>
        <p:nvSpPr>
          <p:cNvPr id="4" name="Slide Number Placeholder 3"/>
          <p:cNvSpPr>
            <a:spLocks noGrp="1"/>
          </p:cNvSpPr>
          <p:nvPr>
            <p:ph type="sldNum" sz="quarter" idx="10"/>
          </p:nvPr>
        </p:nvSpPr>
        <p:spPr/>
        <p:txBody>
          <a:bodyPr/>
          <a:lstStyle/>
          <a:p>
            <a:fld id="{BDE4F8D8-CBD0-FA45-95F6-9B9C444145C0}" type="slidenum">
              <a:rPr lang="en-US" smtClean="0"/>
              <a:t>59</a:t>
            </a:fld>
            <a:endParaRPr lang="en-US"/>
          </a:p>
        </p:txBody>
      </p:sp>
    </p:spTree>
    <p:extLst>
      <p:ext uri="{BB962C8B-B14F-4D97-AF65-F5344CB8AC3E}">
        <p14:creationId xmlns:p14="http://schemas.microsoft.com/office/powerpoint/2010/main" val="1323821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sz="1100" b="1" dirty="0">
                <a:latin typeface="Arial" panose="020B0604020202020204" pitchFamily="34" charset="0"/>
                <a:cs typeface="Arial" panose="020B0604020202020204" pitchFamily="34" charset="0"/>
              </a:rPr>
              <a:t>Molly</a:t>
            </a:r>
            <a:endParaRPr lang="en-US" sz="1100" b="1" u="sng" dirty="0">
              <a:latin typeface="Arial" panose="020B0604020202020204" pitchFamily="34" charset="0"/>
              <a:cs typeface="Arial" panose="020B0604020202020204" pitchFamily="34" charset="0"/>
            </a:endParaRPr>
          </a:p>
          <a:p>
            <a:pPr defTabSz="924916">
              <a:defRPr/>
            </a:pPr>
            <a:r>
              <a:rPr lang="en-US" sz="1100" b="1" u="sng" dirty="0">
                <a:latin typeface="Arial" panose="020B0604020202020204" pitchFamily="34" charset="0"/>
                <a:cs typeface="Arial" panose="020B0604020202020204" pitchFamily="34" charset="0"/>
              </a:rPr>
              <a:t>SKILLS:</a:t>
            </a:r>
          </a:p>
          <a:p>
            <a:pPr defTabSz="924916">
              <a:defRPr/>
            </a:pPr>
            <a:r>
              <a:rPr lang="en-US" sz="1100" b="1" dirty="0">
                <a:latin typeface="Arial" panose="020B0604020202020204" pitchFamily="34" charset="0"/>
                <a:cs typeface="Arial" panose="020B0604020202020204" pitchFamily="34" charset="0"/>
              </a:rPr>
              <a:t>Language:</a:t>
            </a:r>
            <a:r>
              <a:rPr lang="en-US" sz="1100" dirty="0">
                <a:latin typeface="Arial" panose="020B0604020202020204" pitchFamily="34" charset="0"/>
                <a:cs typeface="Arial" panose="020B0604020202020204" pitchFamily="34" charset="0"/>
              </a:rPr>
              <a:t> </a:t>
            </a: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Language and play milestones align closely</a:t>
            </a: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Ex. Toddlers combine words around the same time they combine play actions</a:t>
            </a:r>
          </a:p>
          <a:p>
            <a:pPr defTabSz="924916">
              <a:defRPr/>
            </a:pPr>
            <a:r>
              <a:rPr lang="en-US" sz="1100" b="1" dirty="0">
                <a:latin typeface="Arial" panose="020B0604020202020204" pitchFamily="34" charset="0"/>
                <a:cs typeface="Arial" panose="020B0604020202020204" pitchFamily="34" charset="0"/>
              </a:rPr>
              <a:t>Motor: </a:t>
            </a: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Children develop their motor skills as they manipulate objects and toys</a:t>
            </a:r>
          </a:p>
          <a:p>
            <a:pPr defTabSz="924916">
              <a:defRPr/>
            </a:pPr>
            <a:r>
              <a:rPr lang="en-US" sz="1100" b="1" dirty="0">
                <a:latin typeface="Arial" panose="020B0604020202020204" pitchFamily="34" charset="0"/>
                <a:cs typeface="Arial" panose="020B0604020202020204" pitchFamily="34" charset="0"/>
              </a:rPr>
              <a:t>Cognitive:</a:t>
            </a: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Recent meta-analysis (Quinn 2018) closely linked play and cognitive skills (cause/effect, object permanence)</a:t>
            </a:r>
          </a:p>
          <a:p>
            <a:pPr defTabSz="924916">
              <a:defRPr/>
            </a:pPr>
            <a:r>
              <a:rPr lang="en-US" sz="1100" b="1" dirty="0">
                <a:latin typeface="Arial" panose="020B0604020202020204" pitchFamily="34" charset="0"/>
                <a:cs typeface="Arial" panose="020B0604020202020204" pitchFamily="34" charset="0"/>
              </a:rPr>
              <a:t>Social-Emotional:</a:t>
            </a:r>
            <a:endParaRPr lang="en-US" sz="1100" dirty="0">
              <a:latin typeface="Arial" panose="020B0604020202020204" pitchFamily="34" charset="0"/>
              <a:cs typeface="Arial" panose="020B0604020202020204" pitchFamily="34" charset="0"/>
            </a:endParaRP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Natural context to practice sharing, directing, and following other’s attention</a:t>
            </a:r>
          </a:p>
          <a:p>
            <a:pPr marL="289036" indent="-289036" defTabSz="924916">
              <a:buFont typeface="Arial" panose="020B0604020202020204" pitchFamily="34" charset="0"/>
              <a:buChar char="•"/>
              <a:defRPr/>
            </a:pPr>
            <a:endParaRPr lang="en-US" sz="1100" dirty="0">
              <a:latin typeface="Arial" panose="020B0604020202020204" pitchFamily="34" charset="0"/>
              <a:cs typeface="Arial" panose="020B0604020202020204" pitchFamily="34" charset="0"/>
            </a:endParaRPr>
          </a:p>
          <a:p>
            <a:pPr defTabSz="924916">
              <a:defRPr/>
            </a:pPr>
            <a:r>
              <a:rPr lang="en-US" sz="1100" b="1" u="sng" dirty="0">
                <a:latin typeface="Arial" panose="020B0604020202020204" pitchFamily="34" charset="0"/>
                <a:cs typeface="Arial" panose="020B0604020202020204" pitchFamily="34" charset="0"/>
              </a:rPr>
              <a:t>NATURAL CONTEXT:</a:t>
            </a:r>
            <a:endParaRPr lang="en-US" sz="1100" u="sng" dirty="0">
              <a:latin typeface="Arial" panose="020B0604020202020204" pitchFamily="34" charset="0"/>
              <a:cs typeface="Arial" panose="020B0604020202020204" pitchFamily="34" charset="0"/>
            </a:endParaRP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We need to be embedding our intervention within routines that are already taking place in the home.  </a:t>
            </a:r>
          </a:p>
          <a:p>
            <a:pPr marL="289036" indent="-289036" defTabSz="924916">
              <a:buFont typeface="Arial" panose="020B0604020202020204" pitchFamily="34" charset="0"/>
              <a:buChar char="•"/>
              <a:defRPr/>
            </a:pPr>
            <a:r>
              <a:rPr lang="en-US" sz="1100" dirty="0">
                <a:latin typeface="Arial" panose="020B0604020202020204" pitchFamily="34" charset="0"/>
                <a:cs typeface="Arial" panose="020B0604020202020204" pitchFamily="34" charset="0"/>
              </a:rPr>
              <a:t>Play serves as one of these contexts (but not the only)</a:t>
            </a:r>
          </a:p>
          <a:p>
            <a:pPr defTabSz="924916">
              <a:defRPr/>
            </a:pPr>
            <a:endParaRPr lang="en-US" sz="900" dirty="0">
              <a:latin typeface="Arial" panose="020B0604020202020204" pitchFamily="34" charset="0"/>
              <a:cs typeface="Arial" panose="020B0604020202020204" pitchFamily="34" charset="0"/>
            </a:endParaRPr>
          </a:p>
          <a:p>
            <a:pPr defTabSz="924916">
              <a:defRPr/>
            </a:pPr>
            <a:r>
              <a:rPr lang="en-US" sz="900" dirty="0">
                <a:latin typeface="Arial" panose="020B0604020202020204" pitchFamily="34" charset="0"/>
                <a:cs typeface="Arial" panose="020B0604020202020204" pitchFamily="34" charset="0"/>
              </a:rPr>
              <a:t>12.  Lifter, K., Foster-</a:t>
            </a:r>
            <a:r>
              <a:rPr lang="en-US" sz="900" dirty="0" err="1">
                <a:latin typeface="Arial" panose="020B0604020202020204" pitchFamily="34" charset="0"/>
                <a:cs typeface="Arial" panose="020B0604020202020204" pitchFamily="34" charset="0"/>
              </a:rPr>
              <a:t>Sanda</a:t>
            </a:r>
            <a:r>
              <a:rPr lang="en-US" sz="900" dirty="0">
                <a:latin typeface="Arial" panose="020B0604020202020204" pitchFamily="34" charset="0"/>
                <a:cs typeface="Arial" panose="020B0604020202020204" pitchFamily="34" charset="0"/>
              </a:rPr>
              <a:t>, S., </a:t>
            </a:r>
            <a:r>
              <a:rPr lang="en-US" sz="900" dirty="0" err="1">
                <a:latin typeface="Arial" panose="020B0604020202020204" pitchFamily="34" charset="0"/>
                <a:cs typeface="Arial" panose="020B0604020202020204" pitchFamily="34" charset="0"/>
              </a:rPr>
              <a:t>Arzamarski</a:t>
            </a:r>
            <a:r>
              <a:rPr lang="en-US" sz="900" dirty="0">
                <a:latin typeface="Arial" panose="020B0604020202020204" pitchFamily="34" charset="0"/>
                <a:cs typeface="Arial" panose="020B0604020202020204" pitchFamily="34" charset="0"/>
              </a:rPr>
              <a:t>, C., </a:t>
            </a:r>
            <a:r>
              <a:rPr lang="en-US" sz="900" dirty="0" err="1">
                <a:latin typeface="Arial" panose="020B0604020202020204" pitchFamily="34" charset="0"/>
                <a:cs typeface="Arial" panose="020B0604020202020204" pitchFamily="34" charset="0"/>
              </a:rPr>
              <a:t>Briesch</a:t>
            </a:r>
            <a:r>
              <a:rPr lang="en-US" sz="900" dirty="0">
                <a:latin typeface="Arial" panose="020B0604020202020204" pitchFamily="34" charset="0"/>
                <a:cs typeface="Arial" panose="020B0604020202020204" pitchFamily="34" charset="0"/>
              </a:rPr>
              <a:t>, J., McClure, E. (2011). Overview of play: Its uses and importance in early intervention/early childhood special education. </a:t>
            </a:r>
            <a:r>
              <a:rPr lang="en-US" sz="900" i="1" dirty="0">
                <a:latin typeface="Arial" panose="020B0604020202020204" pitchFamily="34" charset="0"/>
                <a:cs typeface="Arial" panose="020B0604020202020204" pitchFamily="34" charset="0"/>
              </a:rPr>
              <a:t>Infants &amp; Young Children, 24</a:t>
            </a:r>
            <a:r>
              <a:rPr lang="en-US" sz="900" dirty="0">
                <a:latin typeface="Arial" panose="020B0604020202020204" pitchFamily="34" charset="0"/>
                <a:cs typeface="Arial" panose="020B0604020202020204" pitchFamily="34" charset="0"/>
              </a:rPr>
              <a:t>(3) 225-245.</a:t>
            </a:r>
          </a:p>
          <a:p>
            <a:pPr defTabSz="924916">
              <a:defRPr/>
            </a:pPr>
            <a:r>
              <a:rPr lang="en-US" sz="900" dirty="0">
                <a:latin typeface="Arial" panose="020B0604020202020204" pitchFamily="34" charset="0"/>
                <a:cs typeface="Arial" panose="020B0604020202020204" pitchFamily="34" charset="0"/>
              </a:rPr>
              <a:t>23.  </a:t>
            </a:r>
            <a:r>
              <a:rPr lang="en-US" sz="900" dirty="0" err="1">
                <a:latin typeface="Arial" panose="020B0604020202020204" pitchFamily="34" charset="0"/>
                <a:cs typeface="Arial" panose="020B0604020202020204" pitchFamily="34" charset="0"/>
              </a:rPr>
              <a:t>Ungerer</a:t>
            </a:r>
            <a:r>
              <a:rPr lang="en-US" sz="900" dirty="0">
                <a:latin typeface="Arial" panose="020B0604020202020204" pitchFamily="34" charset="0"/>
                <a:cs typeface="Arial" panose="020B0604020202020204" pitchFamily="34" charset="0"/>
              </a:rPr>
              <a:t>, J. &amp; </a:t>
            </a:r>
            <a:r>
              <a:rPr lang="en-US" sz="900" dirty="0" err="1">
                <a:latin typeface="Arial" panose="020B0604020202020204" pitchFamily="34" charset="0"/>
                <a:cs typeface="Arial" panose="020B0604020202020204" pitchFamily="34" charset="0"/>
              </a:rPr>
              <a:t>Sigman</a:t>
            </a:r>
            <a:r>
              <a:rPr lang="en-US" sz="900" dirty="0">
                <a:latin typeface="Arial" panose="020B0604020202020204" pitchFamily="34" charset="0"/>
                <a:cs typeface="Arial" panose="020B0604020202020204" pitchFamily="34" charset="0"/>
              </a:rPr>
              <a:t>, M. (1981). Symbolic play comprehension in autistic children. </a:t>
            </a:r>
            <a:r>
              <a:rPr lang="en-US" sz="900" i="1" dirty="0">
                <a:latin typeface="Arial" panose="020B0604020202020204" pitchFamily="34" charset="0"/>
                <a:cs typeface="Arial" panose="020B0604020202020204" pitchFamily="34" charset="0"/>
              </a:rPr>
              <a:t>Journal of Child &amp; Adolescent Psychiatry, 20</a:t>
            </a:r>
            <a:r>
              <a:rPr lang="en-US" sz="900" dirty="0">
                <a:latin typeface="Arial" panose="020B0604020202020204" pitchFamily="34" charset="0"/>
                <a:cs typeface="Arial" panose="020B0604020202020204" pitchFamily="34" charset="0"/>
              </a:rPr>
              <a:t> (2) 318-337.</a:t>
            </a:r>
          </a:p>
          <a:p>
            <a:pPr defTabSz="924916">
              <a:defRPr/>
            </a:pPr>
            <a:r>
              <a:rPr lang="en-US" sz="900" dirty="0">
                <a:latin typeface="Arial" panose="020B0604020202020204" pitchFamily="34" charset="0"/>
                <a:cs typeface="Arial" panose="020B0604020202020204" pitchFamily="34" charset="0"/>
              </a:rPr>
              <a:t>20.  </a:t>
            </a:r>
            <a:r>
              <a:rPr lang="en-US" sz="900" dirty="0" err="1">
                <a:latin typeface="Arial" panose="020B0604020202020204" pitchFamily="34" charset="0"/>
                <a:cs typeface="Arial" panose="020B0604020202020204" pitchFamily="34" charset="0"/>
              </a:rPr>
              <a:t>Stagnitti</a:t>
            </a:r>
            <a:r>
              <a:rPr lang="en-US" sz="900" dirty="0">
                <a:latin typeface="Arial" panose="020B0604020202020204" pitchFamily="34" charset="0"/>
                <a:cs typeface="Arial" panose="020B0604020202020204" pitchFamily="34" charset="0"/>
              </a:rPr>
              <a:t>, K., &amp; </a:t>
            </a:r>
            <a:r>
              <a:rPr lang="en-US" sz="900" dirty="0" err="1">
                <a:latin typeface="Arial" panose="020B0604020202020204" pitchFamily="34" charset="0"/>
                <a:cs typeface="Arial" panose="020B0604020202020204" pitchFamily="34" charset="0"/>
              </a:rPr>
              <a:t>Unsworth</a:t>
            </a:r>
            <a:r>
              <a:rPr lang="en-US" sz="900" dirty="0">
                <a:latin typeface="Arial" panose="020B0604020202020204" pitchFamily="34" charset="0"/>
                <a:cs typeface="Arial" panose="020B0604020202020204" pitchFamily="34" charset="0"/>
              </a:rPr>
              <a:t>, C. (2000). The importance of pretend play in child development: An occupational therapy perspective. </a:t>
            </a:r>
            <a:r>
              <a:rPr lang="en-US" sz="900" i="1" dirty="0">
                <a:latin typeface="Arial" panose="020B0604020202020204" pitchFamily="34" charset="0"/>
                <a:cs typeface="Arial" panose="020B0604020202020204" pitchFamily="34" charset="0"/>
              </a:rPr>
              <a:t>British Journal of Occupational Therapy</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63</a:t>
            </a:r>
            <a:r>
              <a:rPr lang="en-US" sz="900" dirty="0">
                <a:latin typeface="Arial" panose="020B0604020202020204" pitchFamily="34" charset="0"/>
                <a:cs typeface="Arial" panose="020B0604020202020204" pitchFamily="34" charset="0"/>
              </a:rPr>
              <a:t>(3), 121-127.</a:t>
            </a:r>
          </a:p>
          <a:p>
            <a:pPr defTabSz="924916">
              <a:defRPr/>
            </a:pPr>
            <a:r>
              <a:rPr lang="en-US" sz="900" dirty="0">
                <a:latin typeface="Arial" panose="020B0604020202020204" pitchFamily="34" charset="0"/>
                <a:cs typeface="Arial" panose="020B0604020202020204" pitchFamily="34" charset="0"/>
              </a:rPr>
              <a:t>15.  Quinn, S., Donnelly, S., &amp; Kidd, E. (2018). The relationship between symbolic play and language acquisition: A meta-analytic review. </a:t>
            </a:r>
            <a:r>
              <a:rPr lang="en-US" sz="900" i="1" dirty="0">
                <a:latin typeface="Arial" panose="020B0604020202020204" pitchFamily="34" charset="0"/>
                <a:cs typeface="Arial" panose="020B0604020202020204" pitchFamily="34" charset="0"/>
              </a:rPr>
              <a:t>Developmental Review, </a:t>
            </a:r>
            <a:r>
              <a:rPr lang="en-US" sz="900" dirty="0">
                <a:latin typeface="Arial" panose="020B0604020202020204" pitchFamily="34" charset="0"/>
                <a:cs typeface="Arial" panose="020B0604020202020204" pitchFamily="34" charset="0"/>
              </a:rPr>
              <a:t>(49), 121-135.</a:t>
            </a:r>
          </a:p>
          <a:p>
            <a:pPr defTabSz="924916">
              <a:defRPr/>
            </a:pPr>
            <a:r>
              <a:rPr lang="en-US" sz="900" dirty="0">
                <a:latin typeface="Arial" panose="020B0604020202020204" pitchFamily="34" charset="0"/>
                <a:cs typeface="Arial" panose="020B0604020202020204" pitchFamily="34" charset="0"/>
              </a:rPr>
              <a:t>21.  </a:t>
            </a:r>
            <a:r>
              <a:rPr lang="en-US" sz="900" dirty="0" err="1">
                <a:latin typeface="Arial" panose="020B0604020202020204" pitchFamily="34" charset="0"/>
                <a:cs typeface="Arial" panose="020B0604020202020204" pitchFamily="34" charset="0"/>
              </a:rPr>
              <a:t>Tamis</a:t>
            </a:r>
            <a:r>
              <a:rPr lang="en-US" sz="900" dirty="0">
                <a:latin typeface="Arial" panose="020B0604020202020204" pitchFamily="34" charset="0"/>
                <a:cs typeface="Arial" panose="020B0604020202020204" pitchFamily="34" charset="0"/>
              </a:rPr>
              <a:t> Le-</a:t>
            </a:r>
            <a:r>
              <a:rPr lang="en-US" sz="900" dirty="0" err="1">
                <a:latin typeface="Arial" panose="020B0604020202020204" pitchFamily="34" charset="0"/>
                <a:cs typeface="Arial" panose="020B0604020202020204" pitchFamily="34" charset="0"/>
              </a:rPr>
              <a:t>Monda</a:t>
            </a:r>
            <a:r>
              <a:rPr lang="en-US" sz="900" dirty="0">
                <a:latin typeface="Arial" panose="020B0604020202020204" pitchFamily="34" charset="0"/>
                <a:cs typeface="Arial" panose="020B0604020202020204" pitchFamily="34" charset="0"/>
              </a:rPr>
              <a:t>, C.S., Shannon, J.D., Cabrera, N.J., Lamb, M.E. (2004). Fathers and mothers at play with their 2- and 3-year-olds: Contributions to language and cognitive development. </a:t>
            </a:r>
            <a:r>
              <a:rPr lang="en-US" sz="900" i="1" dirty="0">
                <a:latin typeface="Arial" panose="020B0604020202020204" pitchFamily="34" charset="0"/>
                <a:cs typeface="Arial" panose="020B0604020202020204" pitchFamily="34" charset="0"/>
              </a:rPr>
              <a:t>Child Development, 75</a:t>
            </a:r>
            <a:r>
              <a:rPr lang="en-US" sz="900" dirty="0">
                <a:latin typeface="Arial" panose="020B0604020202020204" pitchFamily="34" charset="0"/>
                <a:cs typeface="Arial" panose="020B0604020202020204" pitchFamily="34" charset="0"/>
              </a:rPr>
              <a:t>(6), 1806-1820. </a:t>
            </a:r>
          </a:p>
          <a:p>
            <a:r>
              <a:rPr lang="en-US" sz="900" dirty="0">
                <a:latin typeface="Arial" panose="020B0604020202020204" pitchFamily="34" charset="0"/>
                <a:cs typeface="Arial" panose="020B0604020202020204" pitchFamily="34" charset="0"/>
              </a:rPr>
              <a:t>1.  Bigelow, A. E., MacLean, K., &amp; Proctor, J. (2004). The role of joint attention in the development of infants’ play with objects. Developmental Science, 7(5), 518-526</a:t>
            </a:r>
            <a:endParaRPr lang="en-US" sz="900" dirty="0"/>
          </a:p>
        </p:txBody>
      </p:sp>
      <p:sp>
        <p:nvSpPr>
          <p:cNvPr id="4" name="Slide Number Placeholder 3"/>
          <p:cNvSpPr>
            <a:spLocks noGrp="1"/>
          </p:cNvSpPr>
          <p:nvPr>
            <p:ph type="sldNum" sz="quarter" idx="10"/>
          </p:nvPr>
        </p:nvSpPr>
        <p:spPr/>
        <p:txBody>
          <a:bodyPr/>
          <a:lstStyle/>
          <a:p>
            <a:fld id="{BDE4F8D8-CBD0-FA45-95F6-9B9C444145C0}" type="slidenum">
              <a:rPr lang="en-US" smtClean="0"/>
              <a:t>6</a:t>
            </a:fld>
            <a:endParaRPr lang="en-US"/>
          </a:p>
        </p:txBody>
      </p:sp>
    </p:spTree>
    <p:extLst>
      <p:ext uri="{BB962C8B-B14F-4D97-AF65-F5344CB8AC3E}">
        <p14:creationId xmlns:p14="http://schemas.microsoft.com/office/powerpoint/2010/main" val="13672999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DE4F8D8-CBD0-FA45-95F6-9B9C444145C0}" type="slidenum">
              <a:rPr lang="en-US" smtClean="0"/>
              <a:t>60</a:t>
            </a:fld>
            <a:endParaRPr lang="en-US"/>
          </a:p>
        </p:txBody>
      </p:sp>
    </p:spTree>
    <p:extLst>
      <p:ext uri="{BB962C8B-B14F-4D97-AF65-F5344CB8AC3E}">
        <p14:creationId xmlns:p14="http://schemas.microsoft.com/office/powerpoint/2010/main" val="952246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9D4883-2B9A-48BC-8E16-DC2C5CDA822F}" type="slidenum">
              <a:rPr lang="en-US" smtClean="0"/>
              <a:t>61</a:t>
            </a:fld>
            <a:endParaRPr lang="en-US"/>
          </a:p>
        </p:txBody>
      </p:sp>
    </p:spTree>
    <p:extLst>
      <p:ext uri="{BB962C8B-B14F-4D97-AF65-F5344CB8AC3E}">
        <p14:creationId xmlns:p14="http://schemas.microsoft.com/office/powerpoint/2010/main" val="22467421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759D4883-2B9A-48BC-8E16-DC2C5CDA822F}" type="slidenum">
              <a:rPr lang="en-US" smtClean="0"/>
              <a:t>62</a:t>
            </a:fld>
            <a:endParaRPr lang="en-US"/>
          </a:p>
        </p:txBody>
      </p:sp>
    </p:spTree>
    <p:extLst>
      <p:ext uri="{BB962C8B-B14F-4D97-AF65-F5344CB8AC3E}">
        <p14:creationId xmlns:p14="http://schemas.microsoft.com/office/powerpoint/2010/main" val="20550650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9D4883-2B9A-48BC-8E16-DC2C5CDA822F}" type="slidenum">
              <a:rPr lang="en-US" smtClean="0"/>
              <a:t>63</a:t>
            </a:fld>
            <a:endParaRPr lang="en-US"/>
          </a:p>
        </p:txBody>
      </p:sp>
    </p:spTree>
    <p:extLst>
      <p:ext uri="{BB962C8B-B14F-4D97-AF65-F5344CB8AC3E}">
        <p14:creationId xmlns:p14="http://schemas.microsoft.com/office/powerpoint/2010/main" val="20495974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E4F8D8-CBD0-FA45-95F6-9B9C444145C0}" type="slidenum">
              <a:rPr lang="en-US" smtClean="0"/>
              <a:t>64</a:t>
            </a:fld>
            <a:endParaRPr lang="en-US"/>
          </a:p>
        </p:txBody>
      </p:sp>
    </p:spTree>
    <p:extLst>
      <p:ext uri="{BB962C8B-B14F-4D97-AF65-F5344CB8AC3E}">
        <p14:creationId xmlns:p14="http://schemas.microsoft.com/office/powerpoint/2010/main" val="6065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Molly</a:t>
            </a:r>
            <a:br>
              <a:rPr lang="en-US" b="1" u="sng" dirty="0"/>
            </a:br>
            <a:endParaRPr lang="en-US" b="1" u="sng" dirty="0"/>
          </a:p>
          <a:p>
            <a:r>
              <a:rPr lang="en-US" b="1" u="sng" dirty="0"/>
              <a:t>EXPERTISE:</a:t>
            </a:r>
          </a:p>
          <a:p>
            <a:pPr marL="173422" indent="-173422">
              <a:buFont typeface="Arial" panose="020B0604020202020204" pitchFamily="34" charset="0"/>
              <a:buChar char="•"/>
            </a:pPr>
            <a:r>
              <a:rPr lang="en-US" b="0" dirty="0"/>
              <a:t>We</a:t>
            </a:r>
            <a:r>
              <a:rPr lang="en-US" b="0" baseline="0" dirty="0"/>
              <a:t> know the language strategies, but they know their child best.  We need their knowledge</a:t>
            </a:r>
          </a:p>
          <a:p>
            <a:endParaRPr lang="en-US" b="1" u="sng" baseline="0" dirty="0"/>
          </a:p>
          <a:p>
            <a:r>
              <a:rPr lang="en-US" b="1" u="sng" baseline="0" dirty="0"/>
              <a:t>EMPOWERMENT</a:t>
            </a:r>
          </a:p>
          <a:p>
            <a:r>
              <a:rPr lang="en-US" b="0" u="none" baseline="0" dirty="0"/>
              <a:t>Having a child with disabilities often means having a stream of professionals coming through your home and offering their opinions about your child, which can be a dis-empowering experience.</a:t>
            </a:r>
          </a:p>
          <a:p>
            <a:r>
              <a:rPr lang="en-US" b="0" u="none" baseline="0" dirty="0"/>
              <a:t>But we can help to change that.  </a:t>
            </a:r>
            <a:r>
              <a:rPr lang="en-US" b="0" u="none" baseline="0" dirty="0" err="1"/>
              <a:t>Siller</a:t>
            </a:r>
            <a:r>
              <a:rPr lang="en-US" b="0" u="none" baseline="0" dirty="0"/>
              <a:t> and colleagues found that using a coaching model can help support parent empowerment.</a:t>
            </a:r>
          </a:p>
          <a:p>
            <a:endParaRPr lang="en-US" b="0" u="none" baseline="0" dirty="0"/>
          </a:p>
          <a:p>
            <a:pPr defTabSz="924916">
              <a:defRPr/>
            </a:pPr>
            <a:r>
              <a:rPr lang="en-US" dirty="0" err="1">
                <a:latin typeface="Arial" panose="020B0604020202020204" pitchFamily="34" charset="0"/>
                <a:cs typeface="Arial" panose="020B0604020202020204" pitchFamily="34" charset="0"/>
              </a:rPr>
              <a:t>Siller</a:t>
            </a:r>
            <a:r>
              <a:rPr lang="en-US" dirty="0">
                <a:latin typeface="Arial" panose="020B0604020202020204" pitchFamily="34" charset="0"/>
                <a:cs typeface="Arial" panose="020B0604020202020204" pitchFamily="34" charset="0"/>
              </a:rPr>
              <a:t>, M., </a:t>
            </a:r>
            <a:r>
              <a:rPr lang="en-US" dirty="0" err="1">
                <a:latin typeface="Arial" panose="020B0604020202020204" pitchFamily="34" charset="0"/>
                <a:cs typeface="Arial" panose="020B0604020202020204" pitchFamily="34" charset="0"/>
              </a:rPr>
              <a:t>Hotez</a:t>
            </a:r>
            <a:r>
              <a:rPr lang="en-US" dirty="0">
                <a:latin typeface="Arial" panose="020B0604020202020204" pitchFamily="34" charset="0"/>
                <a:cs typeface="Arial" panose="020B0604020202020204" pitchFamily="34" charset="0"/>
              </a:rPr>
              <a:t>, E., Swanson, M., </a:t>
            </a:r>
            <a:r>
              <a:rPr lang="en-US" dirty="0" err="1">
                <a:latin typeface="Arial" panose="020B0604020202020204" pitchFamily="34" charset="0"/>
                <a:cs typeface="Arial" panose="020B0604020202020204" pitchFamily="34" charset="0"/>
              </a:rPr>
              <a:t>Delavenne</a:t>
            </a:r>
            <a:r>
              <a:rPr lang="en-US" dirty="0">
                <a:latin typeface="Arial" panose="020B0604020202020204" pitchFamily="34" charset="0"/>
                <a:cs typeface="Arial" panose="020B0604020202020204" pitchFamily="34" charset="0"/>
              </a:rPr>
              <a:t>, A., </a:t>
            </a:r>
            <a:r>
              <a:rPr lang="en-US" dirty="0" err="1">
                <a:latin typeface="Arial" panose="020B0604020202020204" pitchFamily="34" charset="0"/>
                <a:cs typeface="Arial" panose="020B0604020202020204" pitchFamily="34" charset="0"/>
              </a:rPr>
              <a:t>Hutman</a:t>
            </a:r>
            <a:r>
              <a:rPr lang="en-US" dirty="0">
                <a:latin typeface="Arial" panose="020B0604020202020204" pitchFamily="34" charset="0"/>
                <a:cs typeface="Arial" panose="020B0604020202020204" pitchFamily="34" charset="0"/>
              </a:rPr>
              <a:t>, T., &amp; </a:t>
            </a:r>
            <a:r>
              <a:rPr lang="en-US" dirty="0" err="1">
                <a:latin typeface="Arial" panose="020B0604020202020204" pitchFamily="34" charset="0"/>
                <a:cs typeface="Arial" panose="020B0604020202020204" pitchFamily="34" charset="0"/>
              </a:rPr>
              <a:t>Sigman</a:t>
            </a:r>
            <a:r>
              <a:rPr lang="en-US" dirty="0">
                <a:latin typeface="Arial" panose="020B0604020202020204" pitchFamily="34" charset="0"/>
                <a:cs typeface="Arial" panose="020B0604020202020204" pitchFamily="34" charset="0"/>
              </a:rPr>
              <a:t>, M. (2018). Parent coaching increases the parents’ capacity for reflection and self-evaluation: results from a clinical trial in autism. </a:t>
            </a:r>
            <a:r>
              <a:rPr lang="en-US" i="1" dirty="0">
                <a:latin typeface="Arial" panose="020B0604020202020204" pitchFamily="34" charset="0"/>
                <a:cs typeface="Arial" panose="020B0604020202020204" pitchFamily="34" charset="0"/>
              </a:rPr>
              <a:t>Attachment &amp; human development</a:t>
            </a:r>
            <a:r>
              <a:rPr lang="en-US"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20</a:t>
            </a:r>
            <a:r>
              <a:rPr lang="en-US" dirty="0">
                <a:latin typeface="Arial" panose="020B0604020202020204" pitchFamily="34" charset="0"/>
                <a:cs typeface="Arial" panose="020B0604020202020204" pitchFamily="34" charset="0"/>
              </a:rPr>
              <a:t>(3), 287-308.</a:t>
            </a:r>
          </a:p>
          <a:p>
            <a:endParaRPr lang="en-US" b="0" u="sng" baseline="0" dirty="0"/>
          </a:p>
          <a:p>
            <a:r>
              <a:rPr lang="en-US" b="1" u="sng" baseline="0" dirty="0"/>
              <a:t>EFFECTIVENESS:</a:t>
            </a:r>
          </a:p>
          <a:p>
            <a:r>
              <a:rPr lang="en-US" b="1" u="none" baseline="0" dirty="0"/>
              <a:t>Dosage:</a:t>
            </a:r>
          </a:p>
          <a:p>
            <a:pPr marL="173422" indent="-173422">
              <a:buFont typeface="Arial" panose="020B0604020202020204" pitchFamily="34" charset="0"/>
              <a:buChar char="•"/>
            </a:pPr>
            <a:r>
              <a:rPr lang="en-US" b="0" u="none" baseline="0" dirty="0"/>
              <a:t>We need the dosage that parents can provide.  We know that 1 hour a week is not enough.</a:t>
            </a:r>
          </a:p>
          <a:p>
            <a:pPr marL="173422" indent="-173422">
              <a:buFont typeface="Arial" panose="020B0604020202020204" pitchFamily="34" charset="0"/>
              <a:buChar char="•"/>
            </a:pPr>
            <a:r>
              <a:rPr lang="en-US" b="0" u="none" baseline="0" dirty="0"/>
              <a:t>Increase dosage without increased cost – more bang for our buck!</a:t>
            </a:r>
          </a:p>
          <a:p>
            <a:pPr marL="173422" indent="-173422">
              <a:buFont typeface="Arial" panose="020B0604020202020204" pitchFamily="34" charset="0"/>
              <a:buChar char="•"/>
            </a:pPr>
            <a:r>
              <a:rPr lang="en-US" b="0" u="none" baseline="0" dirty="0"/>
              <a:t>If a parent uses the strategies during one 30 min routine a day (e.g. mealtime), the child receives 3-4x more therapy!</a:t>
            </a:r>
          </a:p>
          <a:p>
            <a:endParaRPr lang="en-US" b="0" u="none" baseline="0" dirty="0"/>
          </a:p>
          <a:p>
            <a:r>
              <a:rPr lang="en-US" b="1" u="none" baseline="0" dirty="0"/>
              <a:t>Caregiver Language Impact:</a:t>
            </a:r>
          </a:p>
          <a:p>
            <a:pPr marL="173422" indent="-173422">
              <a:buFont typeface="Arial" panose="020B0604020202020204" pitchFamily="34" charset="0"/>
              <a:buChar char="•"/>
            </a:pPr>
            <a:r>
              <a:rPr lang="en-US" b="0" u="none" baseline="0" dirty="0"/>
              <a:t>Caregivers are their child’s primary language model</a:t>
            </a:r>
          </a:p>
          <a:p>
            <a:pPr marL="173422" indent="-173422">
              <a:buFont typeface="Arial" panose="020B0604020202020204" pitchFamily="34" charset="0"/>
              <a:buChar char="•"/>
            </a:pPr>
            <a:r>
              <a:rPr lang="en-US" b="0" u="none" baseline="0" dirty="0"/>
              <a:t>Studies have linked the following domains with language outcomes</a:t>
            </a:r>
          </a:p>
          <a:p>
            <a:r>
              <a:rPr lang="en-US" b="0" i="1" u="none" baseline="0" dirty="0"/>
              <a:t>Amount of child-directed speech</a:t>
            </a:r>
          </a:p>
          <a:p>
            <a:r>
              <a:rPr lang="en-US" b="0" i="1" u="none" baseline="0" dirty="0"/>
              <a:t>Diversity of parent language</a:t>
            </a:r>
          </a:p>
          <a:p>
            <a:r>
              <a:rPr lang="en-US" b="0" i="1" u="none" baseline="0" dirty="0"/>
              <a:t>Parent responsiveness to child communication</a:t>
            </a:r>
          </a:p>
          <a:p>
            <a:endParaRPr lang="en-US" b="0" i="0" u="none" baseline="0" dirty="0"/>
          </a:p>
          <a:p>
            <a:r>
              <a:rPr lang="en-US" b="1" i="0" u="none" baseline="0" dirty="0"/>
              <a:t>Efficacy Trials and Comparison Analyses</a:t>
            </a:r>
          </a:p>
          <a:p>
            <a:pPr marL="173422" indent="-173422">
              <a:buFont typeface="Arial" panose="020B0604020202020204" pitchFamily="34" charset="0"/>
              <a:buChar char="•"/>
            </a:pPr>
            <a:r>
              <a:rPr lang="en-US" b="0" i="0" u="none" baseline="0" dirty="0"/>
              <a:t>RCT on parent-mediated intervention</a:t>
            </a:r>
          </a:p>
          <a:p>
            <a:pPr marL="173422" indent="-173422">
              <a:buFont typeface="Arial" panose="020B0604020202020204" pitchFamily="34" charset="0"/>
              <a:buChar char="•"/>
            </a:pPr>
            <a:r>
              <a:rPr lang="en-US" b="0" i="0" u="none" baseline="0" dirty="0"/>
              <a:t>Meta-analysis comparing parent to therapist-only interventions</a:t>
            </a:r>
          </a:p>
          <a:p>
            <a:r>
              <a:rPr lang="en-US" b="0" u="none" baseline="0" dirty="0"/>
              <a:t>&gt;&gt;&gt;&gt;See next slides</a:t>
            </a:r>
          </a:p>
        </p:txBody>
      </p:sp>
      <p:sp>
        <p:nvSpPr>
          <p:cNvPr id="4" name="Slide Number Placeholder 3"/>
          <p:cNvSpPr>
            <a:spLocks noGrp="1"/>
          </p:cNvSpPr>
          <p:nvPr>
            <p:ph type="sldNum" sz="quarter" idx="10"/>
          </p:nvPr>
        </p:nvSpPr>
        <p:spPr/>
        <p:txBody>
          <a:bodyPr/>
          <a:lstStyle/>
          <a:p>
            <a:fld id="{BDE4F8D8-CBD0-FA45-95F6-9B9C444145C0}" type="slidenum">
              <a:rPr lang="en-US" smtClean="0"/>
              <a:t>7</a:t>
            </a:fld>
            <a:endParaRPr lang="en-US"/>
          </a:p>
        </p:txBody>
      </p:sp>
    </p:spTree>
    <p:extLst>
      <p:ext uri="{BB962C8B-B14F-4D97-AF65-F5344CB8AC3E}">
        <p14:creationId xmlns:p14="http://schemas.microsoft.com/office/powerpoint/2010/main" val="303691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a:p>
            <a:r>
              <a:rPr lang="en-US" dirty="0"/>
              <a:t>Receptive language with small effect sizes (0.27 to 0.35, p=0.04), </a:t>
            </a:r>
          </a:p>
          <a:p>
            <a:r>
              <a:rPr lang="en-US" dirty="0"/>
              <a:t>Expressive language in number of different words used during a structured play assessment</a:t>
            </a:r>
          </a:p>
          <a:p>
            <a:endParaRPr lang="en-US" dirty="0"/>
          </a:p>
        </p:txBody>
      </p:sp>
      <p:sp>
        <p:nvSpPr>
          <p:cNvPr id="4" name="Slide Number Placeholder 3"/>
          <p:cNvSpPr>
            <a:spLocks noGrp="1"/>
          </p:cNvSpPr>
          <p:nvPr>
            <p:ph type="sldNum" sz="quarter" idx="10"/>
          </p:nvPr>
        </p:nvSpPr>
        <p:spPr/>
        <p:txBody>
          <a:bodyPr/>
          <a:lstStyle/>
          <a:p>
            <a:fld id="{759D4883-2B9A-48BC-8E16-DC2C5CDA822F}" type="slidenum">
              <a:rPr lang="en-US" smtClean="0"/>
              <a:t>8</a:t>
            </a:fld>
            <a:endParaRPr lang="en-US"/>
          </a:p>
        </p:txBody>
      </p:sp>
    </p:spTree>
    <p:extLst>
      <p:ext uri="{BB962C8B-B14F-4D97-AF65-F5344CB8AC3E}">
        <p14:creationId xmlns:p14="http://schemas.microsoft.com/office/powerpoint/2010/main" val="249967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Molly</a:t>
            </a:r>
          </a:p>
        </p:txBody>
      </p:sp>
      <p:sp>
        <p:nvSpPr>
          <p:cNvPr id="4" name="Slide Number Placeholder 3"/>
          <p:cNvSpPr>
            <a:spLocks noGrp="1"/>
          </p:cNvSpPr>
          <p:nvPr>
            <p:ph type="sldNum" sz="quarter" idx="10"/>
          </p:nvPr>
        </p:nvSpPr>
        <p:spPr/>
        <p:txBody>
          <a:bodyPr/>
          <a:lstStyle/>
          <a:p>
            <a:fld id="{759D4883-2B9A-48BC-8E16-DC2C5CDA822F}" type="slidenum">
              <a:rPr lang="en-US" smtClean="0"/>
              <a:t>9</a:t>
            </a:fld>
            <a:endParaRPr lang="en-US"/>
          </a:p>
        </p:txBody>
      </p:sp>
    </p:spTree>
    <p:extLst>
      <p:ext uri="{BB962C8B-B14F-4D97-AF65-F5344CB8AC3E}">
        <p14:creationId xmlns:p14="http://schemas.microsoft.com/office/powerpoint/2010/main" val="110355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110B55B-1999-4656-AE86-D52225995CEB}"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2297905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68D8E-318D-4356-B6E6-2FBFC1F0EEFE}"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329672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EDC35-B2D5-470F-B9D0-55CE4B8D5F8F}"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112967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B25A4-BF55-451D-834E-567822995353}"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494485" y="6311900"/>
            <a:ext cx="2743200" cy="365125"/>
          </a:xfrm>
        </p:spPr>
        <p:txBody>
          <a:bodyPr/>
          <a:lstStyle>
            <a:lvl1pPr>
              <a:defRPr sz="1800">
                <a:solidFill>
                  <a:schemeClr val="bg1"/>
                </a:solidFill>
                <a:latin typeface="Arial" panose="020B0604020202020204" pitchFamily="34" charset="0"/>
                <a:cs typeface="Arial" panose="020B0604020202020204" pitchFamily="34" charset="0"/>
              </a:defRPr>
            </a:lvl1pPr>
          </a:lstStyle>
          <a:p>
            <a:fld id="{98338A15-41F3-4014-8E0C-0A9188218374}" type="slidenum">
              <a:rPr lang="en-US" smtClean="0"/>
              <a:pPr/>
              <a:t>‹#›</a:t>
            </a:fld>
            <a:endParaRPr lang="en-US" dirty="0"/>
          </a:p>
        </p:txBody>
      </p:sp>
    </p:spTree>
    <p:extLst>
      <p:ext uri="{BB962C8B-B14F-4D97-AF65-F5344CB8AC3E}">
        <p14:creationId xmlns:p14="http://schemas.microsoft.com/office/powerpoint/2010/main" val="3084885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C594EF-D027-49BC-82C0-F4C69740FFBA}"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366514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20EB8C-6347-4C93-9DC5-0BA9D38AA4D1}"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2517272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9E2EBB-74E1-4573-B5E9-DAEEEC36BAC2}" type="datetime1">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2741112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613F36-6569-4589-A64C-82D2FDF7D50E}" type="datetime1">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116295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8A456-1934-4C5C-8046-EC890196B8F9}" type="datetime1">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3552410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F6633EB-41ED-47F5-B51B-141A2BF445C4}"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2050448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8AE932-AF92-4332-A646-34665E52ADBE}"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38A15-41F3-4014-8E0C-0A9188218374}" type="slidenum">
              <a:rPr lang="en-US" smtClean="0"/>
              <a:t>‹#›</a:t>
            </a:fld>
            <a:endParaRPr lang="en-US"/>
          </a:p>
        </p:txBody>
      </p:sp>
    </p:spTree>
    <p:extLst>
      <p:ext uri="{BB962C8B-B14F-4D97-AF65-F5344CB8AC3E}">
        <p14:creationId xmlns:p14="http://schemas.microsoft.com/office/powerpoint/2010/main" val="177569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EDABE9-C84E-4375-B1EE-2DF61394FE7C}" type="datetime1">
              <a:rPr lang="en-US" smtClean="0"/>
              <a:t>3/31/2023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38A15-41F3-4014-8E0C-0A9188218374}" type="slidenum">
              <a:rPr lang="en-US" smtClean="0"/>
              <a:t>‹#›</a:t>
            </a:fld>
            <a:endParaRPr lang="en-US"/>
          </a:p>
        </p:txBody>
      </p:sp>
    </p:spTree>
    <p:extLst>
      <p:ext uri="{BB962C8B-B14F-4D97-AF65-F5344CB8AC3E}">
        <p14:creationId xmlns:p14="http://schemas.microsoft.com/office/powerpoint/2010/main" val="2787495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Video%20Clips-%20BLIND!!!/Simple%20Play.mp4"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Video%20Clips-%20BLIND!!!/Combination%20Play.mp4"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Video%20Clips-%20BLIND!!!/Pre-Symbolic%20Play.mp4"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Video%20Clips-%20BLIND!!!/Symbolic%20Play.mp4"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Video%20Clips-%20BLIND!!!/Follow%20Child's%20Lead.mp4"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Video%20Clips-%20BLIND!!!/Environmental%20Arrangement.mp4"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Video%20Clips-%20BLIND!!!/Mirroring%20and%20mapping_3.mp4"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Video%20Clips-%20BLIND!!!/Mirroring%20and%20mapping_2.mp4" TargetMode="External"/><Relationship Id="rId5" Type="http://schemas.openxmlformats.org/officeDocument/2006/relationships/hyperlink" Target="Video%20Clips-%20BLIND!!!/Mirroring%20and%20mapping_1.mp4" TargetMode="Externa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Video%20Clips-%20BLIND!!!/Play%20Routine_1.mp4" TargetMode="Externa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Video%20Clips-%20BLIND!!!/Play%20Routine%20and%20Expansion_2.mp4" TargetMode="External"/><Relationship Id="rId5" Type="http://schemas.openxmlformats.org/officeDocument/2006/relationships/hyperlink" Target="Video%20Clips-%20BLIND!!!/Play%20Expansion_1.mp4"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Video%20Clips-%20BLIND!!!/Teach.mp4" TargetMode="Externa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Video%20Clips-%20BLIND!!!/Model.mp4" TargetMode="Externa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Video%20Clips-%20BLIND!!!/Coach.mp4" TargetMode="Externa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Video%20Clips-%20BLIND!!!/Review_2.mp4" TargetMode="External"/><Relationship Id="rId5" Type="http://schemas.openxmlformats.org/officeDocument/2006/relationships/hyperlink" Target="Video%20Clips-%20BLIND!!!/Review.mp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Video%20Clips-%20BLIND!!!/Parent%20Reflection-%20Coching%20model.mp4" TargetMode="Externa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Video%20Clips-%20BLIND!!!/After%20clip_1.mp4" TargetMode="External"/><Relationship Id="rId5" Type="http://schemas.openxmlformats.org/officeDocument/2006/relationships/hyperlink" Target="Video%20Clips-%20BLIND!!!/Before%20clip_1.mp4" TargetMode="Externa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Video%20Clips-%20BLIND!!!/After%20clip_2.mp4" TargetMode="External"/><Relationship Id="rId5" Type="http://schemas.openxmlformats.org/officeDocument/2006/relationships/hyperlink" Target="Video%20Clips-%20BLIND!!!/Before%20clip_2.mp4" TargetMode="Externa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WU PPT Wide Opt 2_Cover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526782" y="1800998"/>
            <a:ext cx="6486136" cy="596367"/>
          </a:xfrm>
        </p:spPr>
        <p:txBody>
          <a:bodyPr>
            <a:noAutofit/>
          </a:bodyPr>
          <a:lstStyle/>
          <a:p>
            <a:pPr algn="l"/>
            <a:r>
              <a:rPr lang="en-US" sz="5200" dirty="0">
                <a:latin typeface="Avenir Light" panose="020B0402020203020204"/>
                <a:cs typeface="Arial" panose="020B0604020202020204" pitchFamily="34" charset="0"/>
              </a:rPr>
              <a:t>Partnering in Play:</a:t>
            </a:r>
            <a:endParaRPr lang="en-US" sz="5200" dirty="0">
              <a:solidFill>
                <a:srgbClr val="000000"/>
              </a:solidFill>
              <a:latin typeface="Avenir Light" panose="020B0402020203020204"/>
              <a:cs typeface="Arial" panose="020B0604020202020204" pitchFamily="34" charset="0"/>
            </a:endParaRPr>
          </a:p>
        </p:txBody>
      </p:sp>
      <p:sp>
        <p:nvSpPr>
          <p:cNvPr id="3" name="Subtitle 2"/>
          <p:cNvSpPr>
            <a:spLocks noGrp="1"/>
          </p:cNvSpPr>
          <p:nvPr>
            <p:ph type="subTitle" idx="1"/>
          </p:nvPr>
        </p:nvSpPr>
        <p:spPr>
          <a:xfrm>
            <a:off x="8148011" y="3974500"/>
            <a:ext cx="3663313" cy="1713801"/>
          </a:xfrm>
        </p:spPr>
        <p:txBody>
          <a:bodyPr>
            <a:noAutofit/>
          </a:bodyPr>
          <a:lstStyle/>
          <a:p>
            <a:pPr algn="l"/>
            <a:r>
              <a:rPr lang="en-US" sz="1400" dirty="0">
                <a:solidFill>
                  <a:schemeClr val="tx1">
                    <a:lumMod val="75000"/>
                    <a:lumOff val="25000"/>
                  </a:schemeClr>
                </a:solidFill>
                <a:latin typeface="Avenir LT Std 35 Light" panose="020B0402020203020204" pitchFamily="34" charset="0"/>
                <a:cs typeface="Arial" panose="020B0604020202020204" pitchFamily="34" charset="0"/>
              </a:rPr>
              <a:t>Marie </a:t>
            </a:r>
            <a:r>
              <a:rPr lang="en-US" sz="1400" dirty="0" err="1">
                <a:solidFill>
                  <a:schemeClr val="tx1">
                    <a:lumMod val="75000"/>
                    <a:lumOff val="25000"/>
                  </a:schemeClr>
                </a:solidFill>
                <a:latin typeface="Avenir LT Std 35 Light" panose="020B0402020203020204" pitchFamily="34" charset="0"/>
                <a:cs typeface="Arial" panose="020B0604020202020204" pitchFamily="34" charset="0"/>
              </a:rPr>
              <a:t>Bloem</a:t>
            </a:r>
            <a:r>
              <a:rPr lang="en-US" sz="1400" dirty="0">
                <a:solidFill>
                  <a:schemeClr val="tx1">
                    <a:lumMod val="75000"/>
                    <a:lumOff val="25000"/>
                  </a:schemeClr>
                </a:solidFill>
                <a:latin typeface="Avenir LT Std 35 Light" panose="020B0402020203020204" pitchFamily="34" charset="0"/>
                <a:cs typeface="Arial" panose="020B0604020202020204" pitchFamily="34" charset="0"/>
              </a:rPr>
              <a:t>, M.A., CCC-SLP</a:t>
            </a:r>
          </a:p>
          <a:p>
            <a:pPr algn="l"/>
            <a:r>
              <a:rPr lang="en-US" sz="1400" dirty="0">
                <a:solidFill>
                  <a:schemeClr val="tx1">
                    <a:lumMod val="75000"/>
                    <a:lumOff val="25000"/>
                  </a:schemeClr>
                </a:solidFill>
                <a:latin typeface="Avenir LT Std 35 Light" panose="020B0402020203020204" pitchFamily="34" charset="0"/>
                <a:cs typeface="Arial" panose="020B0604020202020204" pitchFamily="34" charset="0"/>
              </a:rPr>
              <a:t>Molly Strauss, M.S., CCC-SLP</a:t>
            </a:r>
          </a:p>
          <a:p>
            <a:pPr algn="l"/>
            <a:r>
              <a:rPr lang="en-US" sz="1400" dirty="0">
                <a:solidFill>
                  <a:schemeClr val="tx1">
                    <a:lumMod val="75000"/>
                    <a:lumOff val="25000"/>
                  </a:schemeClr>
                </a:solidFill>
                <a:latin typeface="Avenir LT Std 35 Light" panose="020B0402020203020204" pitchFamily="34" charset="0"/>
                <a:cs typeface="Arial" panose="020B0604020202020204" pitchFamily="34" charset="0"/>
              </a:rPr>
              <a:t>Katie Zanzinger, M.S., CCC-SLP</a:t>
            </a:r>
          </a:p>
          <a:p>
            <a:pPr algn="l"/>
            <a:r>
              <a:rPr lang="en-US" sz="1400" dirty="0">
                <a:solidFill>
                  <a:schemeClr val="tx1">
                    <a:lumMod val="75000"/>
                    <a:lumOff val="25000"/>
                  </a:schemeClr>
                </a:solidFill>
                <a:latin typeface="Avenir LT Std 35 Light" panose="020B0402020203020204" pitchFamily="34" charset="0"/>
                <a:cs typeface="Arial" panose="020B0604020202020204" pitchFamily="34" charset="0"/>
              </a:rPr>
              <a:t>Megan Roberts, PhD, CCC-SLP</a:t>
            </a:r>
          </a:p>
          <a:p>
            <a:endParaRPr lang="en-US" sz="2000" dirty="0">
              <a:latin typeface="Avenir Roman" panose="02000503020000020003" pitchFamily="2" charset="0"/>
              <a:cs typeface="Arial" panose="020B0604020202020204" pitchFamily="34" charset="0"/>
            </a:endParaRPr>
          </a:p>
          <a:p>
            <a:pPr algn="l"/>
            <a:endParaRPr lang="en-US" sz="2000" dirty="0">
              <a:solidFill>
                <a:srgbClr val="000000"/>
              </a:solidFill>
              <a:latin typeface="Avenir Roman" panose="02000503020000020003" pitchFamily="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2762" y="5721549"/>
            <a:ext cx="3653508" cy="708375"/>
          </a:xfrm>
          <a:prstGeom prst="rect">
            <a:avLst/>
          </a:prstGeom>
        </p:spPr>
      </p:pic>
      <p:sp>
        <p:nvSpPr>
          <p:cNvPr id="8" name="Title 1">
            <a:extLst>
              <a:ext uri="{FF2B5EF4-FFF2-40B4-BE49-F238E27FC236}">
                <a16:creationId xmlns:a16="http://schemas.microsoft.com/office/drawing/2014/main" id="{6A36FC74-3A6C-294A-AB3E-7C435821D805}"/>
              </a:ext>
            </a:extLst>
          </p:cNvPr>
          <p:cNvSpPr txBox="1">
            <a:spLocks/>
          </p:cNvSpPr>
          <p:nvPr/>
        </p:nvSpPr>
        <p:spPr>
          <a:xfrm>
            <a:off x="3560032" y="2441841"/>
            <a:ext cx="9691517" cy="10207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400" dirty="0">
                <a:solidFill>
                  <a:schemeClr val="bg2">
                    <a:lumMod val="50000"/>
                  </a:schemeClr>
                </a:solidFill>
                <a:latin typeface="Avenir Light" panose="020B0402020203020204" pitchFamily="34" charset="77"/>
                <a:cs typeface="Arial" panose="020B0604020202020204" pitchFamily="34" charset="0"/>
              </a:rPr>
              <a:t>Teaching Caregivers to Support </a:t>
            </a:r>
            <a:br>
              <a:rPr lang="en-US" sz="3400" dirty="0">
                <a:solidFill>
                  <a:schemeClr val="bg2">
                    <a:lumMod val="50000"/>
                  </a:schemeClr>
                </a:solidFill>
                <a:latin typeface="Avenir Light" panose="020B0402020203020204" pitchFamily="34" charset="77"/>
                <a:cs typeface="Arial" panose="020B0604020202020204" pitchFamily="34" charset="0"/>
              </a:rPr>
            </a:br>
            <a:r>
              <a:rPr lang="en-US" sz="3400" dirty="0">
                <a:solidFill>
                  <a:schemeClr val="bg2">
                    <a:lumMod val="50000"/>
                  </a:schemeClr>
                </a:solidFill>
                <a:latin typeface="Avenir Light" panose="020B0402020203020204" pitchFamily="34" charset="77"/>
                <a:cs typeface="Arial" panose="020B0604020202020204" pitchFamily="34" charset="0"/>
              </a:rPr>
              <a:t>Language Development Through Play</a:t>
            </a:r>
          </a:p>
        </p:txBody>
      </p:sp>
      <p:cxnSp>
        <p:nvCxnSpPr>
          <p:cNvPr id="9" name="Straight Connector 8">
            <a:extLst>
              <a:ext uri="{FF2B5EF4-FFF2-40B4-BE49-F238E27FC236}">
                <a16:creationId xmlns:a16="http://schemas.microsoft.com/office/drawing/2014/main" id="{4AEA96EA-0F32-1B48-913C-13F1EEC46296}"/>
              </a:ext>
            </a:extLst>
          </p:cNvPr>
          <p:cNvCxnSpPr>
            <a:cxnSpLocks/>
          </p:cNvCxnSpPr>
          <p:nvPr/>
        </p:nvCxnSpPr>
        <p:spPr>
          <a:xfrm>
            <a:off x="7614552" y="4256120"/>
            <a:ext cx="0" cy="68109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741309C-6441-BB4F-956E-B6DA0E47D681}"/>
              </a:ext>
            </a:extLst>
          </p:cNvPr>
          <p:cNvSpPr/>
          <p:nvPr/>
        </p:nvSpPr>
        <p:spPr>
          <a:xfrm>
            <a:off x="4970531" y="4448343"/>
            <a:ext cx="2180405" cy="369332"/>
          </a:xfrm>
          <a:prstGeom prst="rect">
            <a:avLst/>
          </a:prstGeom>
        </p:spPr>
        <p:txBody>
          <a:bodyPr wrap="none">
            <a:spAutoFit/>
          </a:bodyPr>
          <a:lstStyle/>
          <a:p>
            <a:r>
              <a:rPr lang="en-US" dirty="0">
                <a:latin typeface="Avenir LT Std 35 Light" panose="020B0402020203020204" pitchFamily="34" charset="0"/>
                <a:cs typeface="Arial" panose="020B0604020202020204" pitchFamily="34" charset="0"/>
              </a:rPr>
              <a:t>November 16, 2018</a:t>
            </a:r>
          </a:p>
        </p:txBody>
      </p:sp>
      <p:sp>
        <p:nvSpPr>
          <p:cNvPr id="12" name="Rectangle 11">
            <a:extLst>
              <a:ext uri="{FF2B5EF4-FFF2-40B4-BE49-F238E27FC236}">
                <a16:creationId xmlns:a16="http://schemas.microsoft.com/office/drawing/2014/main" id="{F0B95C3B-ED95-9842-9536-EF92D25ED38B}"/>
              </a:ext>
            </a:extLst>
          </p:cNvPr>
          <p:cNvSpPr/>
          <p:nvPr/>
        </p:nvSpPr>
        <p:spPr>
          <a:xfrm>
            <a:off x="5737687" y="4808805"/>
            <a:ext cx="1414170" cy="369332"/>
          </a:xfrm>
          <a:prstGeom prst="rect">
            <a:avLst/>
          </a:prstGeom>
        </p:spPr>
        <p:txBody>
          <a:bodyPr wrap="none">
            <a:spAutoFit/>
          </a:bodyPr>
          <a:lstStyle/>
          <a:p>
            <a:r>
              <a:rPr lang="en-US" dirty="0">
                <a:latin typeface="Avenir LT Std 35 Light" panose="020B0402020203020204" pitchFamily="34" charset="0"/>
                <a:cs typeface="Arial" panose="020B0604020202020204" pitchFamily="34" charset="0"/>
              </a:rPr>
              <a:t>Boston, MA</a:t>
            </a:r>
          </a:p>
        </p:txBody>
      </p:sp>
      <p:sp>
        <p:nvSpPr>
          <p:cNvPr id="13" name="Rectangle 12">
            <a:extLst>
              <a:ext uri="{FF2B5EF4-FFF2-40B4-BE49-F238E27FC236}">
                <a16:creationId xmlns:a16="http://schemas.microsoft.com/office/drawing/2014/main" id="{94B0C4AA-BAF7-C045-B6F1-F7D2F7CD761D}"/>
              </a:ext>
            </a:extLst>
          </p:cNvPr>
          <p:cNvSpPr/>
          <p:nvPr/>
        </p:nvSpPr>
        <p:spPr>
          <a:xfrm>
            <a:off x="5094884" y="4071454"/>
            <a:ext cx="2056973" cy="369332"/>
          </a:xfrm>
          <a:prstGeom prst="rect">
            <a:avLst/>
          </a:prstGeom>
        </p:spPr>
        <p:txBody>
          <a:bodyPr wrap="none">
            <a:spAutoFit/>
          </a:bodyPr>
          <a:lstStyle/>
          <a:p>
            <a:r>
              <a:rPr lang="en-US" dirty="0">
                <a:latin typeface="Avenir LT Std 35 Light" panose="020B0402020203020204" pitchFamily="34" charset="0"/>
                <a:cs typeface="Arial" panose="020B0604020202020204" pitchFamily="34" charset="0"/>
              </a:rPr>
              <a:t>ASHA 2018, #1332</a:t>
            </a:r>
          </a:p>
        </p:txBody>
      </p:sp>
    </p:spTree>
    <p:extLst>
      <p:ext uri="{BB962C8B-B14F-4D97-AF65-F5344CB8AC3E}">
        <p14:creationId xmlns:p14="http://schemas.microsoft.com/office/powerpoint/2010/main" val="1188426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13" descr="Screen Shot 2017-03-09 at 8.47.03 PM.png"/>
          <p:cNvPicPr>
            <a:picLocks noGrp="1" noChangeAspect="1"/>
          </p:cNvPicPr>
          <p:nvPr>
            <p:ph idx="4294967295"/>
          </p:nvPr>
        </p:nvPicPr>
        <p:blipFill>
          <a:blip r:embed="rId3">
            <a:extLst>
              <a:ext uri="{28A0092B-C50C-407E-A947-70E740481C1C}">
                <a14:useLocalDpi xmlns:a14="http://schemas.microsoft.com/office/drawing/2010/main" val="0"/>
              </a:ext>
            </a:extLst>
          </a:blip>
          <a:srcRect l="902" r="902"/>
          <a:stretch>
            <a:fillRect/>
          </a:stretch>
        </p:blipFill>
        <p:spPr>
          <a:xfrm>
            <a:off x="1709472" y="1873971"/>
            <a:ext cx="9214036" cy="3732534"/>
          </a:xfrm>
        </p:spPr>
      </p:pic>
      <p:sp>
        <p:nvSpPr>
          <p:cNvPr id="2" name="Rectangle 1"/>
          <p:cNvSpPr/>
          <p:nvPr/>
        </p:nvSpPr>
        <p:spPr>
          <a:xfrm>
            <a:off x="7752381" y="4700323"/>
            <a:ext cx="1107377" cy="259740"/>
          </a:xfrm>
          <a:prstGeom prst="rect">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qual 2"/>
          <p:cNvSpPr/>
          <p:nvPr/>
        </p:nvSpPr>
        <p:spPr>
          <a:xfrm>
            <a:off x="8948658" y="4700323"/>
            <a:ext cx="247650" cy="259740"/>
          </a:xfrm>
          <a:prstGeom prst="mathEqual">
            <a:avLst>
              <a:gd name="adj1" fmla="val 15269"/>
              <a:gd name="adj2" fmla="val 16038"/>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9196308" y="4678286"/>
            <a:ext cx="1727200" cy="338554"/>
          </a:xfrm>
          <a:prstGeom prst="rect">
            <a:avLst/>
          </a:prstGeom>
          <a:noFill/>
        </p:spPr>
        <p:txBody>
          <a:bodyPr wrap="square" rtlCol="0">
            <a:spAutoFit/>
          </a:bodyPr>
          <a:lstStyle/>
          <a:p>
            <a:r>
              <a:rPr lang="en-US" sz="1600" dirty="0">
                <a:latin typeface="Avenir LT Std 35 Light" panose="020B0402020203020204" pitchFamily="34" charset="0"/>
                <a:cs typeface="Arial" panose="020B0604020202020204" pitchFamily="34" charset="0"/>
              </a:rPr>
              <a:t>significant</a:t>
            </a:r>
          </a:p>
        </p:txBody>
      </p:sp>
      <p:sp>
        <p:nvSpPr>
          <p:cNvPr id="14" name="Rectangle 13"/>
          <p:cNvSpPr/>
          <p:nvPr/>
        </p:nvSpPr>
        <p:spPr>
          <a:xfrm>
            <a:off x="548497" y="5763490"/>
            <a:ext cx="11798300" cy="430887"/>
          </a:xfrm>
          <a:prstGeom prst="rect">
            <a:avLst/>
          </a:prstGeom>
        </p:spPr>
        <p:txBody>
          <a:bodyPr wrap="square">
            <a:spAutoFit/>
          </a:bodyPr>
          <a:lstStyle/>
          <a:p>
            <a:pPr algn="ctr"/>
            <a:r>
              <a:rPr lang="en-US" sz="1100" dirty="0">
                <a:latin typeface="Arial" panose="020B0604020202020204" pitchFamily="34" charset="0"/>
                <a:cs typeface="Arial" panose="020B0604020202020204" pitchFamily="34" charset="0"/>
              </a:rPr>
              <a:t>Roberts, M.Y. &amp; Kaiser, A.P. (2011). The effectiveness of parent-implemented language interventions:</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A meta-analysis. American Journal of Speech-Language Pathology, 20(3), 180-199.</a:t>
            </a:r>
          </a:p>
        </p:txBody>
      </p:sp>
      <p:pic>
        <p:nvPicPr>
          <p:cNvPr id="9" name="Picture 8">
            <a:extLst>
              <a:ext uri="{FF2B5EF4-FFF2-40B4-BE49-F238E27FC236}">
                <a16:creationId xmlns:a16="http://schemas.microsoft.com/office/drawing/2014/main" id="{A62E63BC-61C3-DC42-BE1E-29BD39CCC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8101B328-838B-164E-93FD-EB28109EB53E}"/>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10</a:t>
            </a:fld>
            <a:endParaRPr lang="en-US" sz="1200" dirty="0">
              <a:solidFill>
                <a:schemeClr val="tx1"/>
              </a:solidFill>
            </a:endParaRPr>
          </a:p>
        </p:txBody>
      </p:sp>
      <p:pic>
        <p:nvPicPr>
          <p:cNvPr id="12" name="Picture 11">
            <a:extLst>
              <a:ext uri="{FF2B5EF4-FFF2-40B4-BE49-F238E27FC236}">
                <a16:creationId xmlns:a16="http://schemas.microsoft.com/office/drawing/2014/main" id="{C6BCF0DA-3607-3844-9F27-E383396E25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DC4C1E77-BD8F-EA46-8C07-C8D156E1DF2A}"/>
              </a:ext>
            </a:extLst>
          </p:cNvPr>
          <p:cNvSpPr txBox="1">
            <a:spLocks/>
          </p:cNvSpPr>
          <p:nvPr/>
        </p:nvSpPr>
        <p:spPr>
          <a:xfrm>
            <a:off x="0" y="-129907"/>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FRAMEWORK</a:t>
            </a:r>
          </a:p>
        </p:txBody>
      </p:sp>
      <p:sp>
        <p:nvSpPr>
          <p:cNvPr id="15" name="TextBox 14">
            <a:extLst>
              <a:ext uri="{FF2B5EF4-FFF2-40B4-BE49-F238E27FC236}">
                <a16:creationId xmlns:a16="http://schemas.microsoft.com/office/drawing/2014/main" id="{1C67F83F-03E9-EE46-9D89-3FBA4ADA15F2}"/>
              </a:ext>
            </a:extLst>
          </p:cNvPr>
          <p:cNvSpPr txBox="1"/>
          <p:nvPr/>
        </p:nvSpPr>
        <p:spPr>
          <a:xfrm>
            <a:off x="0" y="805841"/>
            <a:ext cx="12191999" cy="954107"/>
          </a:xfrm>
          <a:prstGeom prst="rect">
            <a:avLst/>
          </a:prstGeom>
          <a:noFill/>
        </p:spPr>
        <p:txBody>
          <a:bodyPr wrap="square" rtlCol="0">
            <a:spAutoFit/>
          </a:bodyPr>
          <a:lstStyle/>
          <a:p>
            <a:pPr algn="ctr"/>
            <a:r>
              <a:rPr lang="en-US" sz="2800" baseline="30000" dirty="0">
                <a:solidFill>
                  <a:schemeClr val="tx1">
                    <a:lumMod val="65000"/>
                    <a:lumOff val="35000"/>
                  </a:schemeClr>
                </a:solidFill>
                <a:latin typeface="Avenir Light" panose="020B0402020203020204" pitchFamily="34" charset="77"/>
                <a:cs typeface="Arial" panose="020B0604020202020204" pitchFamily="34" charset="0"/>
              </a:rPr>
              <a:t>18 </a:t>
            </a:r>
            <a:r>
              <a:rPr lang="en-US" sz="2800" dirty="0">
                <a:solidFill>
                  <a:srgbClr val="002060"/>
                </a:solidFill>
                <a:latin typeface="Avenir Light" panose="020B0402020203020204" pitchFamily="34" charset="77"/>
                <a:cs typeface="Arial" panose="020B0604020202020204" pitchFamily="34" charset="0"/>
              </a:rPr>
              <a:t>Meta-Analysis: </a:t>
            </a:r>
          </a:p>
          <a:p>
            <a:pPr algn="ctr"/>
            <a:r>
              <a:rPr lang="en-US" sz="2800" dirty="0">
                <a:solidFill>
                  <a:srgbClr val="002060"/>
                </a:solidFill>
                <a:latin typeface="Avenir Light" panose="020B0402020203020204" pitchFamily="34" charset="77"/>
                <a:cs typeface="Arial" panose="020B0604020202020204" pitchFamily="34" charset="0"/>
              </a:rPr>
              <a:t>Do Parent-Implemented Interventions Work Better?</a:t>
            </a:r>
          </a:p>
        </p:txBody>
      </p:sp>
    </p:spTree>
    <p:extLst>
      <p:ext uri="{BB962C8B-B14F-4D97-AF65-F5344CB8AC3E}">
        <p14:creationId xmlns:p14="http://schemas.microsoft.com/office/powerpoint/2010/main" val="401492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1612100" y="3085919"/>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PLAY LEVELS</a:t>
            </a:r>
            <a:endParaRPr lang="en-US" sz="3600" dirty="0">
              <a:solidFill>
                <a:schemeClr val="bg1"/>
              </a:solidFill>
              <a:latin typeface="Avenir Light" panose="020B0402020203020204" pitchFamily="34" charset="77"/>
            </a:endParaRPr>
          </a:p>
        </p:txBody>
      </p:sp>
      <p:sp>
        <p:nvSpPr>
          <p:cNvPr id="8" name="Title 1">
            <a:extLst>
              <a:ext uri="{FF2B5EF4-FFF2-40B4-BE49-F238E27FC236}">
                <a16:creationId xmlns:a16="http://schemas.microsoft.com/office/drawing/2014/main" id="{6ED438FB-376A-B94A-883E-62AE7C156411}"/>
              </a:ext>
            </a:extLst>
          </p:cNvPr>
          <p:cNvSpPr txBox="1">
            <a:spLocks/>
          </p:cNvSpPr>
          <p:nvPr/>
        </p:nvSpPr>
        <p:spPr>
          <a:xfrm>
            <a:off x="922886" y="3085919"/>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LT Std 45 Book" panose="020B0502020203020204" pitchFamily="34" charset="0"/>
                <a:cs typeface="Arial" panose="020B0604020202020204" pitchFamily="34" charset="0"/>
              </a:rPr>
              <a:t>2</a:t>
            </a:r>
            <a:endParaRPr lang="en-US" sz="3600" dirty="0">
              <a:solidFill>
                <a:schemeClr val="bg1"/>
              </a:solidFill>
              <a:latin typeface="Avenir LT Std 45 Book" panose="020B0502020203020204" pitchFamily="34" charset="0"/>
            </a:endParaRPr>
          </a:p>
        </p:txBody>
      </p:sp>
      <p:sp>
        <p:nvSpPr>
          <p:cNvPr id="14" name="TextBox 13">
            <a:extLst>
              <a:ext uri="{FF2B5EF4-FFF2-40B4-BE49-F238E27FC236}">
                <a16:creationId xmlns:a16="http://schemas.microsoft.com/office/drawing/2014/main" id="{36E2A4BD-0344-C142-81B3-3B64CF897331}"/>
              </a:ext>
            </a:extLst>
          </p:cNvPr>
          <p:cNvSpPr txBox="1"/>
          <p:nvPr/>
        </p:nvSpPr>
        <p:spPr>
          <a:xfrm>
            <a:off x="6786686" y="2439588"/>
            <a:ext cx="4813598"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HIERARCHY</a:t>
            </a:r>
          </a:p>
        </p:txBody>
      </p:sp>
      <p:sp>
        <p:nvSpPr>
          <p:cNvPr id="18" name="TextBox 17">
            <a:extLst>
              <a:ext uri="{FF2B5EF4-FFF2-40B4-BE49-F238E27FC236}">
                <a16:creationId xmlns:a16="http://schemas.microsoft.com/office/drawing/2014/main" id="{E1EC4FEA-5735-5F47-B3E3-5754D519BE23}"/>
              </a:ext>
            </a:extLst>
          </p:cNvPr>
          <p:cNvSpPr txBox="1"/>
          <p:nvPr/>
        </p:nvSpPr>
        <p:spPr>
          <a:xfrm>
            <a:off x="6819936" y="3102544"/>
            <a:ext cx="7404398"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ASSESSMENT</a:t>
            </a:r>
          </a:p>
        </p:txBody>
      </p:sp>
      <p:sp>
        <p:nvSpPr>
          <p:cNvPr id="20" name="TextBox 19">
            <a:extLst>
              <a:ext uri="{FF2B5EF4-FFF2-40B4-BE49-F238E27FC236}">
                <a16:creationId xmlns:a16="http://schemas.microsoft.com/office/drawing/2014/main" id="{A2AF5678-C357-D544-8BB6-C68F709C0CDD}"/>
              </a:ext>
            </a:extLst>
          </p:cNvPr>
          <p:cNvSpPr txBox="1"/>
          <p:nvPr/>
        </p:nvSpPr>
        <p:spPr>
          <a:xfrm>
            <a:off x="6133491" y="2406338"/>
            <a:ext cx="479896"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&gt;</a:t>
            </a:r>
          </a:p>
        </p:txBody>
      </p:sp>
      <p:sp>
        <p:nvSpPr>
          <p:cNvPr id="21" name="TextBox 20">
            <a:extLst>
              <a:ext uri="{FF2B5EF4-FFF2-40B4-BE49-F238E27FC236}">
                <a16:creationId xmlns:a16="http://schemas.microsoft.com/office/drawing/2014/main" id="{AA9D73F6-4B82-2D45-AE7C-8310B06FC66A}"/>
              </a:ext>
            </a:extLst>
          </p:cNvPr>
          <p:cNvSpPr txBox="1"/>
          <p:nvPr/>
        </p:nvSpPr>
        <p:spPr>
          <a:xfrm>
            <a:off x="6119641" y="3074127"/>
            <a:ext cx="479896"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&gt;</a:t>
            </a:r>
          </a:p>
        </p:txBody>
      </p:sp>
      <p:sp>
        <p:nvSpPr>
          <p:cNvPr id="22" name="TextBox 21">
            <a:extLst>
              <a:ext uri="{FF2B5EF4-FFF2-40B4-BE49-F238E27FC236}">
                <a16:creationId xmlns:a16="http://schemas.microsoft.com/office/drawing/2014/main" id="{8A51CC06-AAE0-FC45-89E5-07DC454E2ED8}"/>
              </a:ext>
            </a:extLst>
          </p:cNvPr>
          <p:cNvSpPr txBox="1"/>
          <p:nvPr/>
        </p:nvSpPr>
        <p:spPr>
          <a:xfrm>
            <a:off x="6833786" y="3766724"/>
            <a:ext cx="7404398"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GOALS</a:t>
            </a:r>
          </a:p>
        </p:txBody>
      </p:sp>
      <p:sp>
        <p:nvSpPr>
          <p:cNvPr id="23" name="TextBox 22">
            <a:extLst>
              <a:ext uri="{FF2B5EF4-FFF2-40B4-BE49-F238E27FC236}">
                <a16:creationId xmlns:a16="http://schemas.microsoft.com/office/drawing/2014/main" id="{7895E846-FEB7-8248-9717-F5262F705B7D}"/>
              </a:ext>
            </a:extLst>
          </p:cNvPr>
          <p:cNvSpPr txBox="1"/>
          <p:nvPr/>
        </p:nvSpPr>
        <p:spPr>
          <a:xfrm>
            <a:off x="6133491" y="3738307"/>
            <a:ext cx="479896"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&gt;</a:t>
            </a:r>
          </a:p>
        </p:txBody>
      </p:sp>
    </p:spTree>
    <p:extLst>
      <p:ext uri="{BB962C8B-B14F-4D97-AF65-F5344CB8AC3E}">
        <p14:creationId xmlns:p14="http://schemas.microsoft.com/office/powerpoint/2010/main" val="1058587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058F26F-D072-A646-8E42-0EE750BF39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C634CB34-FBE5-9B4A-9792-F7533A2AEA57}"/>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12</a:t>
            </a:fld>
            <a:endParaRPr lang="en-US" sz="1200" dirty="0">
              <a:solidFill>
                <a:schemeClr val="tx1"/>
              </a:solidFill>
            </a:endParaRPr>
          </a:p>
        </p:txBody>
      </p:sp>
      <p:pic>
        <p:nvPicPr>
          <p:cNvPr id="15" name="Picture 14">
            <a:extLst>
              <a:ext uri="{FF2B5EF4-FFF2-40B4-BE49-F238E27FC236}">
                <a16:creationId xmlns:a16="http://schemas.microsoft.com/office/drawing/2014/main" id="{BE70BD13-64DE-FE4D-86A8-FFCA29D56C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8" name="TextBox 17">
            <a:extLst>
              <a:ext uri="{FF2B5EF4-FFF2-40B4-BE49-F238E27FC236}">
                <a16:creationId xmlns:a16="http://schemas.microsoft.com/office/drawing/2014/main" id="{4B27B24B-AAC7-D74F-AF18-3CFD4E37103A}"/>
              </a:ext>
            </a:extLst>
          </p:cNvPr>
          <p:cNvSpPr txBox="1"/>
          <p:nvPr/>
        </p:nvSpPr>
        <p:spPr>
          <a:xfrm>
            <a:off x="1465185" y="2613789"/>
            <a:ext cx="4813598" cy="1754326"/>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HIERARCHY</a:t>
            </a:r>
            <a:br>
              <a:rPr lang="en-US" sz="3600" dirty="0">
                <a:solidFill>
                  <a:srgbClr val="3A1953"/>
                </a:solidFill>
                <a:latin typeface="Avenir Light" panose="020B0402020203020204" pitchFamily="34" charset="77"/>
                <a:cs typeface="Arial" panose="020B0604020202020204" pitchFamily="34" charset="0"/>
              </a:rPr>
            </a:br>
            <a:r>
              <a:rPr lang="en-US" sz="3600" dirty="0">
                <a:solidFill>
                  <a:schemeClr val="bg1">
                    <a:lumMod val="85000"/>
                  </a:schemeClr>
                </a:solidFill>
                <a:latin typeface="Avenir Light" panose="020B0402020203020204" pitchFamily="34" charset="77"/>
                <a:cs typeface="Arial" panose="020B0604020202020204" pitchFamily="34" charset="0"/>
              </a:rPr>
              <a:t>ASSESSMENT</a:t>
            </a:r>
            <a:br>
              <a:rPr lang="en-US" sz="3600" dirty="0">
                <a:solidFill>
                  <a:schemeClr val="bg1">
                    <a:lumMod val="85000"/>
                  </a:schemeClr>
                </a:solidFill>
                <a:latin typeface="Avenir Light" panose="020B0402020203020204" pitchFamily="34" charset="77"/>
                <a:cs typeface="Arial" panose="020B0604020202020204" pitchFamily="34" charset="0"/>
              </a:rPr>
            </a:br>
            <a:r>
              <a:rPr lang="en-US" sz="3600" dirty="0">
                <a:solidFill>
                  <a:schemeClr val="bg1">
                    <a:lumMod val="85000"/>
                  </a:schemeClr>
                </a:solidFill>
                <a:latin typeface="Avenir Light" panose="020B0402020203020204" pitchFamily="34" charset="77"/>
                <a:cs typeface="Arial" panose="020B0604020202020204" pitchFamily="34" charset="0"/>
              </a:rPr>
              <a:t>GOALS</a:t>
            </a:r>
          </a:p>
        </p:txBody>
      </p:sp>
      <p:sp>
        <p:nvSpPr>
          <p:cNvPr id="27" name="TextBox 26">
            <a:extLst>
              <a:ext uri="{FF2B5EF4-FFF2-40B4-BE49-F238E27FC236}">
                <a16:creationId xmlns:a16="http://schemas.microsoft.com/office/drawing/2014/main" id="{6708C820-D05C-4540-AACB-5D8036F408EF}"/>
              </a:ext>
            </a:extLst>
          </p:cNvPr>
          <p:cNvSpPr txBox="1"/>
          <p:nvPr/>
        </p:nvSpPr>
        <p:spPr>
          <a:xfrm>
            <a:off x="1018539" y="2591262"/>
            <a:ext cx="479896" cy="646331"/>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&gt;</a:t>
            </a:r>
          </a:p>
        </p:txBody>
      </p:sp>
      <p:sp>
        <p:nvSpPr>
          <p:cNvPr id="10" name="TextBox 9">
            <a:extLst>
              <a:ext uri="{FF2B5EF4-FFF2-40B4-BE49-F238E27FC236}">
                <a16:creationId xmlns:a16="http://schemas.microsoft.com/office/drawing/2014/main" id="{0076A367-AEE3-4F48-89A9-E9FDEC9A1B68}"/>
              </a:ext>
            </a:extLst>
          </p:cNvPr>
          <p:cNvSpPr txBox="1"/>
          <p:nvPr/>
        </p:nvSpPr>
        <p:spPr>
          <a:xfrm>
            <a:off x="6565747" y="2356460"/>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11" name="TextBox 10">
            <a:extLst>
              <a:ext uri="{FF2B5EF4-FFF2-40B4-BE49-F238E27FC236}">
                <a16:creationId xmlns:a16="http://schemas.microsoft.com/office/drawing/2014/main" id="{A2D61772-0048-7946-97A9-7DC6E10B258E}"/>
              </a:ext>
            </a:extLst>
          </p:cNvPr>
          <p:cNvSpPr txBox="1"/>
          <p:nvPr/>
        </p:nvSpPr>
        <p:spPr>
          <a:xfrm>
            <a:off x="6551897" y="2924498"/>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2</a:t>
            </a:r>
          </a:p>
        </p:txBody>
      </p:sp>
      <p:sp>
        <p:nvSpPr>
          <p:cNvPr id="12" name="TextBox 11">
            <a:extLst>
              <a:ext uri="{FF2B5EF4-FFF2-40B4-BE49-F238E27FC236}">
                <a16:creationId xmlns:a16="http://schemas.microsoft.com/office/drawing/2014/main" id="{9642BCDE-283B-914F-8C60-AEC13D486846}"/>
              </a:ext>
            </a:extLst>
          </p:cNvPr>
          <p:cNvSpPr txBox="1"/>
          <p:nvPr/>
        </p:nvSpPr>
        <p:spPr>
          <a:xfrm>
            <a:off x="6554670" y="3492527"/>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3</a:t>
            </a:r>
          </a:p>
        </p:txBody>
      </p:sp>
      <p:sp>
        <p:nvSpPr>
          <p:cNvPr id="20" name="TextBox 19">
            <a:extLst>
              <a:ext uri="{FF2B5EF4-FFF2-40B4-BE49-F238E27FC236}">
                <a16:creationId xmlns:a16="http://schemas.microsoft.com/office/drawing/2014/main" id="{D7241FA0-0901-A747-B721-6F639E13CA93}"/>
              </a:ext>
            </a:extLst>
          </p:cNvPr>
          <p:cNvSpPr txBox="1"/>
          <p:nvPr/>
        </p:nvSpPr>
        <p:spPr>
          <a:xfrm>
            <a:off x="6574068" y="4027310"/>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4</a:t>
            </a:r>
          </a:p>
        </p:txBody>
      </p:sp>
      <p:sp>
        <p:nvSpPr>
          <p:cNvPr id="21" name="Content Placeholder 2">
            <a:extLst>
              <a:ext uri="{FF2B5EF4-FFF2-40B4-BE49-F238E27FC236}">
                <a16:creationId xmlns:a16="http://schemas.microsoft.com/office/drawing/2014/main" id="{48F346BD-7110-444D-B849-FF5A24E1486F}"/>
              </a:ext>
            </a:extLst>
          </p:cNvPr>
          <p:cNvSpPr txBox="1">
            <a:spLocks/>
          </p:cNvSpPr>
          <p:nvPr/>
        </p:nvSpPr>
        <p:spPr>
          <a:xfrm>
            <a:off x="6760893" y="2373453"/>
            <a:ext cx="9701939"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SIMPLE</a:t>
            </a:r>
          </a:p>
          <a:p>
            <a:pPr algn="l"/>
            <a:r>
              <a:rPr lang="en-US" sz="3100" dirty="0">
                <a:latin typeface="Avenir Light" panose="020B0402020203020204" pitchFamily="34" charset="77"/>
                <a:cs typeface="Arial" panose="020B0604020202020204" pitchFamily="34" charset="0"/>
              </a:rPr>
              <a:t>    COMBINATION</a:t>
            </a:r>
          </a:p>
          <a:p>
            <a:pPr algn="l"/>
            <a:r>
              <a:rPr lang="en-US" sz="3100" dirty="0">
                <a:latin typeface="Avenir Light" panose="020B0402020203020204" pitchFamily="34" charset="77"/>
                <a:cs typeface="Arial" panose="020B0604020202020204" pitchFamily="34" charset="0"/>
              </a:rPr>
              <a:t>    PRE-SYMBOLIC</a:t>
            </a:r>
          </a:p>
          <a:p>
            <a:pPr algn="l"/>
            <a:r>
              <a:rPr lang="en-US" sz="3100" dirty="0">
                <a:latin typeface="Avenir Light" panose="020B0402020203020204" pitchFamily="34" charset="77"/>
                <a:cs typeface="Arial" panose="020B0604020202020204" pitchFamily="34" charset="0"/>
              </a:rPr>
              <a:t>    SYMBOLIC </a:t>
            </a:r>
            <a:endParaRPr lang="en-US" dirty="0">
              <a:solidFill>
                <a:srgbClr val="3A1953"/>
              </a:solidFill>
            </a:endParaRPr>
          </a:p>
          <a:p>
            <a:pPr algn="l"/>
            <a:endParaRPr lang="en-US" dirty="0">
              <a:solidFill>
                <a:schemeClr val="bg1"/>
              </a:solidFill>
            </a:endParaRPr>
          </a:p>
        </p:txBody>
      </p:sp>
      <p:sp>
        <p:nvSpPr>
          <p:cNvPr id="22" name="Title 1">
            <a:extLst>
              <a:ext uri="{FF2B5EF4-FFF2-40B4-BE49-F238E27FC236}">
                <a16:creationId xmlns:a16="http://schemas.microsoft.com/office/drawing/2014/main" id="{178D4ECC-56F4-8E4F-9D56-A272FF89A6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T Std 35 Light" panose="020B0402020203020204" pitchFamily="34" charset="0"/>
                <a:cs typeface="Arial" panose="020B0604020202020204" pitchFamily="34" charset="0"/>
              </a:rPr>
              <a:t>PLAY LEVELS</a:t>
            </a:r>
          </a:p>
        </p:txBody>
      </p:sp>
    </p:spTree>
    <p:extLst>
      <p:ext uri="{BB962C8B-B14F-4D97-AF65-F5344CB8AC3E}">
        <p14:creationId xmlns:p14="http://schemas.microsoft.com/office/powerpoint/2010/main" val="338724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jack in the b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8145" y="3919438"/>
            <a:ext cx="983605" cy="13788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0362" y="4094684"/>
            <a:ext cx="1192201" cy="9927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2973E7B-38C3-2A4E-98F3-A4C2C787C5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21A3533F-4454-5C4D-91AC-616D939A49BF}"/>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13</a:t>
            </a:fld>
            <a:endParaRPr lang="en-US" sz="1200" dirty="0">
              <a:solidFill>
                <a:schemeClr val="tx1"/>
              </a:solidFill>
            </a:endParaRPr>
          </a:p>
        </p:txBody>
      </p:sp>
      <p:pic>
        <p:nvPicPr>
          <p:cNvPr id="16" name="Picture 15">
            <a:extLst>
              <a:ext uri="{FF2B5EF4-FFF2-40B4-BE49-F238E27FC236}">
                <a16:creationId xmlns:a16="http://schemas.microsoft.com/office/drawing/2014/main" id="{4BFCEB29-5C59-1A44-9EE1-CAB4C925F3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34" name="TextBox 33">
            <a:extLst>
              <a:ext uri="{FF2B5EF4-FFF2-40B4-BE49-F238E27FC236}">
                <a16:creationId xmlns:a16="http://schemas.microsoft.com/office/drawing/2014/main" id="{51EEA5F9-1B4C-D242-A7DB-2C8E29043302}"/>
              </a:ext>
            </a:extLst>
          </p:cNvPr>
          <p:cNvSpPr txBox="1"/>
          <p:nvPr/>
        </p:nvSpPr>
        <p:spPr>
          <a:xfrm>
            <a:off x="5441113" y="2224845"/>
            <a:ext cx="5442013" cy="430887"/>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6 - 12 months</a:t>
            </a:r>
          </a:p>
        </p:txBody>
      </p:sp>
      <p:sp>
        <p:nvSpPr>
          <p:cNvPr id="35" name="TextBox 34">
            <a:extLst>
              <a:ext uri="{FF2B5EF4-FFF2-40B4-BE49-F238E27FC236}">
                <a16:creationId xmlns:a16="http://schemas.microsoft.com/office/drawing/2014/main" id="{B0AFC51F-CE99-4941-9A68-BF65D1B13BF8}"/>
              </a:ext>
            </a:extLst>
          </p:cNvPr>
          <p:cNvSpPr txBox="1"/>
          <p:nvPr/>
        </p:nvSpPr>
        <p:spPr>
          <a:xfrm>
            <a:off x="5441112" y="2711692"/>
            <a:ext cx="6595783" cy="1107996"/>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Sensory exploration, cause</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and effect manipulating a single </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object at a time</a:t>
            </a:r>
          </a:p>
        </p:txBody>
      </p:sp>
      <p:sp>
        <p:nvSpPr>
          <p:cNvPr id="17" name="Title 1">
            <a:extLst>
              <a:ext uri="{FF2B5EF4-FFF2-40B4-BE49-F238E27FC236}">
                <a16:creationId xmlns:a16="http://schemas.microsoft.com/office/drawing/2014/main" id="{EF1AA70A-875D-1947-B9D2-DC22EA871915}"/>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24" name="TextBox 23">
            <a:extLst>
              <a:ext uri="{FF2B5EF4-FFF2-40B4-BE49-F238E27FC236}">
                <a16:creationId xmlns:a16="http://schemas.microsoft.com/office/drawing/2014/main" id="{95D2D785-B8BF-0049-B5EC-149DE2ED7805}"/>
              </a:ext>
            </a:extLst>
          </p:cNvPr>
          <p:cNvSpPr txBox="1"/>
          <p:nvPr/>
        </p:nvSpPr>
        <p:spPr>
          <a:xfrm>
            <a:off x="1177314" y="2268848"/>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28" name="Content Placeholder 2">
            <a:extLst>
              <a:ext uri="{FF2B5EF4-FFF2-40B4-BE49-F238E27FC236}">
                <a16:creationId xmlns:a16="http://schemas.microsoft.com/office/drawing/2014/main" id="{F91A7AE6-ABBB-B742-865F-5C8D3E3D9CC1}"/>
              </a:ext>
            </a:extLst>
          </p:cNvPr>
          <p:cNvSpPr txBox="1">
            <a:spLocks/>
          </p:cNvSpPr>
          <p:nvPr/>
        </p:nvSpPr>
        <p:spPr>
          <a:xfrm>
            <a:off x="1272709" y="2285841"/>
            <a:ext cx="3532047"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SIMPLE</a:t>
            </a:r>
          </a:p>
          <a:p>
            <a:pPr algn="l"/>
            <a:r>
              <a:rPr lang="en-US" sz="3100" dirty="0">
                <a:solidFill>
                  <a:schemeClr val="bg1">
                    <a:lumMod val="85000"/>
                  </a:schemeClr>
                </a:solidFill>
                <a:latin typeface="Avenir Light" panose="020B0402020203020204" pitchFamily="34" charset="77"/>
                <a:cs typeface="Arial" panose="020B0604020202020204" pitchFamily="34" charset="0"/>
              </a:rPr>
              <a:t>    COMBINATION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PRE-SYMBOLIC</a:t>
            </a:r>
          </a:p>
          <a:p>
            <a:pPr algn="l"/>
            <a:r>
              <a:rPr lang="en-US" sz="3100" dirty="0">
                <a:solidFill>
                  <a:schemeClr val="bg1">
                    <a:lumMod val="85000"/>
                  </a:schemeClr>
                </a:solidFill>
                <a:latin typeface="Avenir Light" panose="020B0402020203020204" pitchFamily="34" charset="77"/>
                <a:cs typeface="Arial" panose="020B0604020202020204" pitchFamily="34" charset="0"/>
              </a:rPr>
              <a:t>    SYMBOLIC </a:t>
            </a:r>
            <a:endParaRPr lang="en-US" dirty="0">
              <a:solidFill>
                <a:schemeClr val="bg1">
                  <a:lumMod val="85000"/>
                </a:schemeClr>
              </a:solidFill>
            </a:endParaRPr>
          </a:p>
          <a:p>
            <a:pPr algn="l"/>
            <a:endParaRPr lang="en-US" dirty="0">
              <a:solidFill>
                <a:schemeClr val="bg1"/>
              </a:solidFill>
            </a:endParaRPr>
          </a:p>
        </p:txBody>
      </p:sp>
    </p:spTree>
    <p:extLst>
      <p:ext uri="{BB962C8B-B14F-4D97-AF65-F5344CB8AC3E}">
        <p14:creationId xmlns:p14="http://schemas.microsoft.com/office/powerpoint/2010/main" val="346473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8338A15-41F3-4014-8E0C-0A9188218374}" type="slidenum">
              <a:rPr lang="en-US" smtClean="0"/>
              <a:t>14</a:t>
            </a:fld>
            <a:endParaRPr lang="en-US"/>
          </a:p>
        </p:txBody>
      </p:sp>
      <p:pic>
        <p:nvPicPr>
          <p:cNvPr id="6" name="Picture 5">
            <a:extLst>
              <a:ext uri="{FF2B5EF4-FFF2-40B4-BE49-F238E27FC236}">
                <a16:creationId xmlns:a16="http://schemas.microsoft.com/office/drawing/2014/main" id="{8AAD9FBD-8996-5040-95A3-EAC412D5C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7" name="Slide Number Placeholder 6">
            <a:extLst>
              <a:ext uri="{FF2B5EF4-FFF2-40B4-BE49-F238E27FC236}">
                <a16:creationId xmlns:a16="http://schemas.microsoft.com/office/drawing/2014/main" id="{4A24F40E-0161-3F41-AEE0-1403DC532DAA}"/>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14</a:t>
            </a:fld>
            <a:endParaRPr lang="en-US" sz="1200" dirty="0">
              <a:solidFill>
                <a:schemeClr val="tx1"/>
              </a:solidFill>
            </a:endParaRPr>
          </a:p>
        </p:txBody>
      </p:sp>
      <p:pic>
        <p:nvPicPr>
          <p:cNvPr id="8" name="Picture 7">
            <a:extLst>
              <a:ext uri="{FF2B5EF4-FFF2-40B4-BE49-F238E27FC236}">
                <a16:creationId xmlns:a16="http://schemas.microsoft.com/office/drawing/2014/main" id="{B76E7773-EF8A-2C42-B3E3-D214C4A32E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9" name="Title 1">
            <a:extLst>
              <a:ext uri="{FF2B5EF4-FFF2-40B4-BE49-F238E27FC236}">
                <a16:creationId xmlns:a16="http://schemas.microsoft.com/office/drawing/2014/main" id="{8719EC71-B38F-8541-8A42-A2FBCDE326B5}"/>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12" name="Content Placeholder 2">
            <a:extLst>
              <a:ext uri="{FF2B5EF4-FFF2-40B4-BE49-F238E27FC236}">
                <a16:creationId xmlns:a16="http://schemas.microsoft.com/office/drawing/2014/main" id="{4FD4A6CB-E26B-F04B-9D85-75575B44A31D}"/>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3602401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973E7B-38C3-2A4E-98F3-A4C2C787C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21A3533F-4454-5C4D-91AC-616D939A49BF}"/>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15</a:t>
            </a:fld>
            <a:endParaRPr lang="en-US" sz="1200" dirty="0">
              <a:solidFill>
                <a:schemeClr val="tx1"/>
              </a:solidFill>
            </a:endParaRPr>
          </a:p>
        </p:txBody>
      </p:sp>
      <p:pic>
        <p:nvPicPr>
          <p:cNvPr id="16" name="Picture 15">
            <a:extLst>
              <a:ext uri="{FF2B5EF4-FFF2-40B4-BE49-F238E27FC236}">
                <a16:creationId xmlns:a16="http://schemas.microsoft.com/office/drawing/2014/main" id="{4BFCEB29-5C59-1A44-9EE1-CAB4C925F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38" name="TextBox 37">
            <a:extLst>
              <a:ext uri="{FF2B5EF4-FFF2-40B4-BE49-F238E27FC236}">
                <a16:creationId xmlns:a16="http://schemas.microsoft.com/office/drawing/2014/main" id="{7F3FB229-AD66-124C-93E0-720982ABEAFF}"/>
              </a:ext>
            </a:extLst>
          </p:cNvPr>
          <p:cNvSpPr txBox="1"/>
          <p:nvPr/>
        </p:nvSpPr>
        <p:spPr>
          <a:xfrm>
            <a:off x="5441113" y="1846745"/>
            <a:ext cx="6595783" cy="430887"/>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12 months</a:t>
            </a:r>
          </a:p>
        </p:txBody>
      </p:sp>
      <p:sp>
        <p:nvSpPr>
          <p:cNvPr id="39" name="TextBox 38">
            <a:extLst>
              <a:ext uri="{FF2B5EF4-FFF2-40B4-BE49-F238E27FC236}">
                <a16:creationId xmlns:a16="http://schemas.microsoft.com/office/drawing/2014/main" id="{75B8C20D-0780-9242-8E95-ADC608A37785}"/>
              </a:ext>
            </a:extLst>
          </p:cNvPr>
          <p:cNvSpPr txBox="1"/>
          <p:nvPr/>
        </p:nvSpPr>
        <p:spPr>
          <a:xfrm>
            <a:off x="5441112" y="2316967"/>
            <a:ext cx="6595783" cy="769441"/>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Simple manipulation and using</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multiple objects at a time</a:t>
            </a:r>
          </a:p>
        </p:txBody>
      </p:sp>
      <p:pic>
        <p:nvPicPr>
          <p:cNvPr id="40" name="Picture 39" descr="Aquí su foto o logotipo:">
            <a:extLst>
              <a:ext uri="{FF2B5EF4-FFF2-40B4-BE49-F238E27FC236}">
                <a16:creationId xmlns:a16="http://schemas.microsoft.com/office/drawing/2014/main" id="{EB40E423-8306-274B-B571-41D03AFDA0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3510" y="4623661"/>
            <a:ext cx="1406215" cy="938583"/>
          </a:xfrm>
          <a:prstGeom prst="rect">
            <a:avLst/>
          </a:prstGeom>
        </p:spPr>
      </p:pic>
      <p:pic>
        <p:nvPicPr>
          <p:cNvPr id="41" name="Picture 2" descr="Fisher-Price Laugh &amp; Learn Count &amp; Learn Bilingual Piggy Bank">
            <a:extLst>
              <a:ext uri="{FF2B5EF4-FFF2-40B4-BE49-F238E27FC236}">
                <a16:creationId xmlns:a16="http://schemas.microsoft.com/office/drawing/2014/main" id="{72C5BF6C-9B3E-FB42-8136-71989FDC5C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48575" y="4473425"/>
            <a:ext cx="1271699" cy="127169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A52E4A4A-46C6-1045-8915-0542538E5DC1}"/>
              </a:ext>
            </a:extLst>
          </p:cNvPr>
          <p:cNvSpPr txBox="1"/>
          <p:nvPr/>
        </p:nvSpPr>
        <p:spPr>
          <a:xfrm>
            <a:off x="6166930" y="3166211"/>
            <a:ext cx="6374110" cy="1200329"/>
          </a:xfrm>
          <a:prstGeom prst="rect">
            <a:avLst/>
          </a:prstGeom>
          <a:noFill/>
        </p:spPr>
        <p:txBody>
          <a:bodyPr wrap="square" rtlCol="0">
            <a:spAutoFit/>
          </a:bodyPr>
          <a:lstStyle/>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General combination</a:t>
            </a:r>
          </a:p>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Fitted combination</a:t>
            </a:r>
          </a:p>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Associated combinations</a:t>
            </a:r>
          </a:p>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Toy specific combinations</a:t>
            </a:r>
          </a:p>
        </p:txBody>
      </p:sp>
      <p:sp>
        <p:nvSpPr>
          <p:cNvPr id="17" name="Title 1">
            <a:extLst>
              <a:ext uri="{FF2B5EF4-FFF2-40B4-BE49-F238E27FC236}">
                <a16:creationId xmlns:a16="http://schemas.microsoft.com/office/drawing/2014/main" id="{17F9776C-80C6-FA46-9C30-6744A617907F}"/>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28" name="Content Placeholder 2">
            <a:extLst>
              <a:ext uri="{FF2B5EF4-FFF2-40B4-BE49-F238E27FC236}">
                <a16:creationId xmlns:a16="http://schemas.microsoft.com/office/drawing/2014/main" id="{F54967E1-23B1-E340-9497-383611F7FDB3}"/>
              </a:ext>
            </a:extLst>
          </p:cNvPr>
          <p:cNvSpPr txBox="1">
            <a:spLocks/>
          </p:cNvSpPr>
          <p:nvPr/>
        </p:nvSpPr>
        <p:spPr>
          <a:xfrm>
            <a:off x="1272709" y="2285841"/>
            <a:ext cx="3532047"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SIMPLE</a:t>
            </a:r>
          </a:p>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COMBINATION</a:t>
            </a:r>
          </a:p>
          <a:p>
            <a:pPr algn="l"/>
            <a:r>
              <a:rPr lang="en-US" sz="3100" dirty="0">
                <a:solidFill>
                  <a:schemeClr val="bg1">
                    <a:lumMod val="75000"/>
                  </a:schemeClr>
                </a:solidFill>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PRE-SYMBOLIC</a:t>
            </a:r>
          </a:p>
          <a:p>
            <a:pPr algn="l"/>
            <a:r>
              <a:rPr lang="en-US" sz="3100" dirty="0">
                <a:solidFill>
                  <a:schemeClr val="bg1">
                    <a:lumMod val="85000"/>
                  </a:schemeClr>
                </a:solidFill>
                <a:latin typeface="Avenir Light" panose="020B0402020203020204" pitchFamily="34" charset="77"/>
                <a:cs typeface="Arial" panose="020B0604020202020204" pitchFamily="34" charset="0"/>
              </a:rPr>
              <a:t>    SYMBOLIC </a:t>
            </a:r>
            <a:endParaRPr lang="en-US" dirty="0">
              <a:solidFill>
                <a:schemeClr val="bg1">
                  <a:lumMod val="85000"/>
                </a:schemeClr>
              </a:solidFill>
            </a:endParaRPr>
          </a:p>
          <a:p>
            <a:pPr algn="l"/>
            <a:endParaRPr lang="en-US" dirty="0">
              <a:solidFill>
                <a:schemeClr val="bg1"/>
              </a:solidFill>
            </a:endParaRPr>
          </a:p>
        </p:txBody>
      </p:sp>
      <p:sp>
        <p:nvSpPr>
          <p:cNvPr id="30" name="TextBox 29">
            <a:extLst>
              <a:ext uri="{FF2B5EF4-FFF2-40B4-BE49-F238E27FC236}">
                <a16:creationId xmlns:a16="http://schemas.microsoft.com/office/drawing/2014/main" id="{62C5FB06-0767-D645-A79E-2385C39D6168}"/>
              </a:ext>
            </a:extLst>
          </p:cNvPr>
          <p:cNvSpPr txBox="1"/>
          <p:nvPr/>
        </p:nvSpPr>
        <p:spPr>
          <a:xfrm>
            <a:off x="1163464" y="2836886"/>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Tree>
    <p:extLst>
      <p:ext uri="{BB962C8B-B14F-4D97-AF65-F5344CB8AC3E}">
        <p14:creationId xmlns:p14="http://schemas.microsoft.com/office/powerpoint/2010/main" val="341816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98338A15-41F3-4014-8E0C-0A9188218374}" type="slidenum">
              <a:rPr lang="en-US" smtClean="0"/>
              <a:t>16</a:t>
            </a:fld>
            <a:endParaRPr lang="en-US"/>
          </a:p>
        </p:txBody>
      </p:sp>
      <p:pic>
        <p:nvPicPr>
          <p:cNvPr id="6" name="Picture 5">
            <a:extLst>
              <a:ext uri="{FF2B5EF4-FFF2-40B4-BE49-F238E27FC236}">
                <a16:creationId xmlns:a16="http://schemas.microsoft.com/office/drawing/2014/main" id="{84922281-9F08-9C41-B662-1CFE85434E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7" name="Slide Number Placeholder 6">
            <a:extLst>
              <a:ext uri="{FF2B5EF4-FFF2-40B4-BE49-F238E27FC236}">
                <a16:creationId xmlns:a16="http://schemas.microsoft.com/office/drawing/2014/main" id="{CAE4AEC7-6ADF-334D-B8AB-F280F6C044D0}"/>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16</a:t>
            </a:fld>
            <a:endParaRPr lang="en-US" sz="1200" dirty="0">
              <a:solidFill>
                <a:schemeClr val="tx1"/>
              </a:solidFill>
            </a:endParaRPr>
          </a:p>
        </p:txBody>
      </p:sp>
      <p:pic>
        <p:nvPicPr>
          <p:cNvPr id="8" name="Picture 7">
            <a:extLst>
              <a:ext uri="{FF2B5EF4-FFF2-40B4-BE49-F238E27FC236}">
                <a16:creationId xmlns:a16="http://schemas.microsoft.com/office/drawing/2014/main" id="{F80E3994-890C-254F-B9E2-027C86EB4F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9" name="Title 1">
            <a:extLst>
              <a:ext uri="{FF2B5EF4-FFF2-40B4-BE49-F238E27FC236}">
                <a16:creationId xmlns:a16="http://schemas.microsoft.com/office/drawing/2014/main" id="{BD3ED208-98CC-FB4C-84CB-616D9B30EA14}"/>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12" name="Content Placeholder 2">
            <a:extLst>
              <a:ext uri="{FF2B5EF4-FFF2-40B4-BE49-F238E27FC236}">
                <a16:creationId xmlns:a16="http://schemas.microsoft.com/office/drawing/2014/main" id="{20D6B20E-479C-9342-BC64-A97B28674302}"/>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43563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973E7B-38C3-2A4E-98F3-A4C2C787C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21A3533F-4454-5C4D-91AC-616D939A49BF}"/>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17</a:t>
            </a:fld>
            <a:endParaRPr lang="en-US" sz="1200" dirty="0">
              <a:solidFill>
                <a:schemeClr val="tx1"/>
              </a:solidFill>
            </a:endParaRPr>
          </a:p>
        </p:txBody>
      </p:sp>
      <p:pic>
        <p:nvPicPr>
          <p:cNvPr id="16" name="Picture 15">
            <a:extLst>
              <a:ext uri="{FF2B5EF4-FFF2-40B4-BE49-F238E27FC236}">
                <a16:creationId xmlns:a16="http://schemas.microsoft.com/office/drawing/2014/main" id="{4BFCEB29-5C59-1A44-9EE1-CAB4C925F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0" name="TextBox 19">
            <a:extLst>
              <a:ext uri="{FF2B5EF4-FFF2-40B4-BE49-F238E27FC236}">
                <a16:creationId xmlns:a16="http://schemas.microsoft.com/office/drawing/2014/main" id="{3A6A3657-879A-2B49-AC9B-54103EB27ABD}"/>
              </a:ext>
            </a:extLst>
          </p:cNvPr>
          <p:cNvSpPr txBox="1"/>
          <p:nvPr/>
        </p:nvSpPr>
        <p:spPr>
          <a:xfrm>
            <a:off x="5446587" y="1920524"/>
            <a:ext cx="6595783" cy="430887"/>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12 – 18 months</a:t>
            </a:r>
          </a:p>
        </p:txBody>
      </p:sp>
      <p:sp>
        <p:nvSpPr>
          <p:cNvPr id="22" name="TextBox 21">
            <a:extLst>
              <a:ext uri="{FF2B5EF4-FFF2-40B4-BE49-F238E27FC236}">
                <a16:creationId xmlns:a16="http://schemas.microsoft.com/office/drawing/2014/main" id="{573F038C-2A5E-664F-8ED6-A7855345E844}"/>
              </a:ext>
            </a:extLst>
          </p:cNvPr>
          <p:cNvSpPr txBox="1"/>
          <p:nvPr/>
        </p:nvSpPr>
        <p:spPr>
          <a:xfrm>
            <a:off x="5446586" y="2390746"/>
            <a:ext cx="6595783" cy="769441"/>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Pretending to use objects</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for their intended purpose</a:t>
            </a:r>
          </a:p>
        </p:txBody>
      </p:sp>
      <p:sp>
        <p:nvSpPr>
          <p:cNvPr id="23" name="TextBox 22">
            <a:extLst>
              <a:ext uri="{FF2B5EF4-FFF2-40B4-BE49-F238E27FC236}">
                <a16:creationId xmlns:a16="http://schemas.microsoft.com/office/drawing/2014/main" id="{94FC580C-F478-1D4D-80F1-56DBE849AB6A}"/>
              </a:ext>
            </a:extLst>
          </p:cNvPr>
          <p:cNvSpPr txBox="1"/>
          <p:nvPr/>
        </p:nvSpPr>
        <p:spPr>
          <a:xfrm>
            <a:off x="6172404" y="3239990"/>
            <a:ext cx="6374110" cy="646331"/>
          </a:xfrm>
          <a:prstGeom prst="rect">
            <a:avLst/>
          </a:prstGeom>
          <a:noFill/>
        </p:spPr>
        <p:txBody>
          <a:bodyPr wrap="square" rtlCol="0">
            <a:spAutoFit/>
          </a:bodyPr>
          <a:lstStyle/>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Self-directed</a:t>
            </a:r>
          </a:p>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Directed towards others</a:t>
            </a:r>
          </a:p>
        </p:txBody>
      </p:sp>
      <p:pic>
        <p:nvPicPr>
          <p:cNvPr id="24" name="Picture 2" descr="Image result for pretend food">
            <a:extLst>
              <a:ext uri="{FF2B5EF4-FFF2-40B4-BE49-F238E27FC236}">
                <a16:creationId xmlns:a16="http://schemas.microsoft.com/office/drawing/2014/main" id="{DB9C011D-8932-5B47-BA8F-90AA4D9937D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7835" y="3960705"/>
            <a:ext cx="1507921" cy="150792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pretend brush, mirror toddler">
            <a:extLst>
              <a:ext uri="{FF2B5EF4-FFF2-40B4-BE49-F238E27FC236}">
                <a16:creationId xmlns:a16="http://schemas.microsoft.com/office/drawing/2014/main" id="{BAFCFE4E-31DB-F848-9BA6-48BCE936A1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6756" y="3907227"/>
            <a:ext cx="1586742" cy="144393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F7495F95-7C31-0F46-B338-80A147F26E68}"/>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28" name="Content Placeholder 2">
            <a:extLst>
              <a:ext uri="{FF2B5EF4-FFF2-40B4-BE49-F238E27FC236}">
                <a16:creationId xmlns:a16="http://schemas.microsoft.com/office/drawing/2014/main" id="{726AA9DB-E6AA-4B44-942D-28D0C05B8981}"/>
              </a:ext>
            </a:extLst>
          </p:cNvPr>
          <p:cNvSpPr txBox="1">
            <a:spLocks/>
          </p:cNvSpPr>
          <p:nvPr/>
        </p:nvSpPr>
        <p:spPr>
          <a:xfrm>
            <a:off x="1272709" y="2285841"/>
            <a:ext cx="3532047"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SIMPLE</a:t>
            </a:r>
          </a:p>
          <a:p>
            <a:pPr algn="l"/>
            <a:r>
              <a:rPr lang="en-US" sz="3100" dirty="0">
                <a:solidFill>
                  <a:schemeClr val="bg1">
                    <a:lumMod val="85000"/>
                  </a:schemeClr>
                </a:solidFill>
                <a:latin typeface="Avenir Light" panose="020B0402020203020204" pitchFamily="34" charset="77"/>
                <a:cs typeface="Arial" panose="020B0604020202020204" pitchFamily="34" charset="0"/>
              </a:rPr>
              <a:t>    COMBINATION</a:t>
            </a:r>
          </a:p>
          <a:p>
            <a:pPr algn="l"/>
            <a:r>
              <a:rPr lang="en-US" sz="3100" dirty="0">
                <a:solidFill>
                  <a:schemeClr val="bg1">
                    <a:lumMod val="75000"/>
                  </a:schemeClr>
                </a:solidFill>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PRE-SYMBOLIC</a:t>
            </a:r>
          </a:p>
          <a:p>
            <a:pPr algn="l"/>
            <a:r>
              <a:rPr lang="en-US" sz="3100" dirty="0">
                <a:solidFill>
                  <a:schemeClr val="bg1">
                    <a:lumMod val="85000"/>
                  </a:schemeClr>
                </a:solidFill>
                <a:latin typeface="Avenir Light" panose="020B0402020203020204" pitchFamily="34" charset="77"/>
                <a:cs typeface="Arial" panose="020B0604020202020204" pitchFamily="34" charset="0"/>
              </a:rPr>
              <a:t>    SYMBOLIC </a:t>
            </a:r>
            <a:endParaRPr lang="en-US" dirty="0">
              <a:solidFill>
                <a:schemeClr val="bg1">
                  <a:lumMod val="85000"/>
                </a:schemeClr>
              </a:solidFill>
            </a:endParaRPr>
          </a:p>
          <a:p>
            <a:pPr algn="l"/>
            <a:endParaRPr lang="en-US" dirty="0">
              <a:solidFill>
                <a:schemeClr val="bg1"/>
              </a:solidFill>
            </a:endParaRPr>
          </a:p>
        </p:txBody>
      </p:sp>
      <p:sp>
        <p:nvSpPr>
          <p:cNvPr id="32" name="TextBox 31">
            <a:extLst>
              <a:ext uri="{FF2B5EF4-FFF2-40B4-BE49-F238E27FC236}">
                <a16:creationId xmlns:a16="http://schemas.microsoft.com/office/drawing/2014/main" id="{D23E4768-D51B-8D46-AD7C-6B7409564D36}"/>
              </a:ext>
            </a:extLst>
          </p:cNvPr>
          <p:cNvSpPr txBox="1"/>
          <p:nvPr/>
        </p:nvSpPr>
        <p:spPr>
          <a:xfrm>
            <a:off x="1166237" y="3404915"/>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3</a:t>
            </a:r>
          </a:p>
        </p:txBody>
      </p:sp>
    </p:spTree>
    <p:extLst>
      <p:ext uri="{BB962C8B-B14F-4D97-AF65-F5344CB8AC3E}">
        <p14:creationId xmlns:p14="http://schemas.microsoft.com/office/powerpoint/2010/main" val="224682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98338A15-41F3-4014-8E0C-0A9188218374}" type="slidenum">
              <a:rPr lang="en-US" smtClean="0"/>
              <a:t>18</a:t>
            </a:fld>
            <a:endParaRPr lang="en-US"/>
          </a:p>
        </p:txBody>
      </p:sp>
      <p:pic>
        <p:nvPicPr>
          <p:cNvPr id="6" name="Picture 5">
            <a:extLst>
              <a:ext uri="{FF2B5EF4-FFF2-40B4-BE49-F238E27FC236}">
                <a16:creationId xmlns:a16="http://schemas.microsoft.com/office/drawing/2014/main" id="{96502058-58CC-E94F-A653-6569E8B30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7" name="Slide Number Placeholder 6">
            <a:extLst>
              <a:ext uri="{FF2B5EF4-FFF2-40B4-BE49-F238E27FC236}">
                <a16:creationId xmlns:a16="http://schemas.microsoft.com/office/drawing/2014/main" id="{F9B15668-4697-6C45-B6A6-B916B32BC57B}"/>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18</a:t>
            </a:fld>
            <a:endParaRPr lang="en-US" sz="1200" dirty="0">
              <a:solidFill>
                <a:schemeClr val="tx1"/>
              </a:solidFill>
            </a:endParaRPr>
          </a:p>
        </p:txBody>
      </p:sp>
      <p:pic>
        <p:nvPicPr>
          <p:cNvPr id="8" name="Picture 7">
            <a:extLst>
              <a:ext uri="{FF2B5EF4-FFF2-40B4-BE49-F238E27FC236}">
                <a16:creationId xmlns:a16="http://schemas.microsoft.com/office/drawing/2014/main" id="{2DD638E9-1A4B-954E-A2DA-78329FEC2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9" name="Title 1">
            <a:extLst>
              <a:ext uri="{FF2B5EF4-FFF2-40B4-BE49-F238E27FC236}">
                <a16:creationId xmlns:a16="http://schemas.microsoft.com/office/drawing/2014/main" id="{28205334-8247-5540-93F3-1D49FB4D373C}"/>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T Std 35 Light" panose="020B0402020203020204" pitchFamily="34" charset="0"/>
                <a:cs typeface="Arial" panose="020B0604020202020204" pitchFamily="34" charset="0"/>
              </a:rPr>
              <a:t>PLAY LEVELS:</a:t>
            </a:r>
            <a:br>
              <a:rPr lang="en-US" sz="1800" dirty="0">
                <a:solidFill>
                  <a:schemeClr val="bg1">
                    <a:lumMod val="50000"/>
                  </a:schemeClr>
                </a:solidFill>
                <a:latin typeface="Avenir LT Std 35 Light" panose="020B0402020203020204" pitchFamily="34" charset="0"/>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12" name="Content Placeholder 2">
            <a:extLst>
              <a:ext uri="{FF2B5EF4-FFF2-40B4-BE49-F238E27FC236}">
                <a16:creationId xmlns:a16="http://schemas.microsoft.com/office/drawing/2014/main" id="{38D889A5-043C-3E43-BC2A-C688CD81BC49}"/>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179017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2973E7B-38C3-2A4E-98F3-A4C2C787C5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21A3533F-4454-5C4D-91AC-616D939A49BF}"/>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19</a:t>
            </a:fld>
            <a:endParaRPr lang="en-US" sz="1200" dirty="0">
              <a:solidFill>
                <a:schemeClr val="tx1"/>
              </a:solidFill>
            </a:endParaRPr>
          </a:p>
        </p:txBody>
      </p:sp>
      <p:pic>
        <p:nvPicPr>
          <p:cNvPr id="16" name="Picture 15">
            <a:extLst>
              <a:ext uri="{FF2B5EF4-FFF2-40B4-BE49-F238E27FC236}">
                <a16:creationId xmlns:a16="http://schemas.microsoft.com/office/drawing/2014/main" id="{4BFCEB29-5C59-1A44-9EE1-CAB4C925F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3" name="TextBox 22">
            <a:extLst>
              <a:ext uri="{FF2B5EF4-FFF2-40B4-BE49-F238E27FC236}">
                <a16:creationId xmlns:a16="http://schemas.microsoft.com/office/drawing/2014/main" id="{30542845-D347-3D47-9931-F1E9AC9BF7A3}"/>
              </a:ext>
            </a:extLst>
          </p:cNvPr>
          <p:cNvSpPr txBox="1"/>
          <p:nvPr/>
        </p:nvSpPr>
        <p:spPr>
          <a:xfrm>
            <a:off x="5446589" y="1686655"/>
            <a:ext cx="6595783" cy="430887"/>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15 – 24 months</a:t>
            </a:r>
          </a:p>
        </p:txBody>
      </p:sp>
      <p:sp>
        <p:nvSpPr>
          <p:cNvPr id="24" name="TextBox 23">
            <a:extLst>
              <a:ext uri="{FF2B5EF4-FFF2-40B4-BE49-F238E27FC236}">
                <a16:creationId xmlns:a16="http://schemas.microsoft.com/office/drawing/2014/main" id="{11F48635-1D18-CA40-9251-F8C0D5CDC2D0}"/>
              </a:ext>
            </a:extLst>
          </p:cNvPr>
          <p:cNvSpPr txBox="1"/>
          <p:nvPr/>
        </p:nvSpPr>
        <p:spPr>
          <a:xfrm>
            <a:off x="5446589" y="2143752"/>
            <a:ext cx="6595783" cy="1107996"/>
          </a:xfrm>
          <a:prstGeom prst="rect">
            <a:avLst/>
          </a:prstGeom>
          <a:noFill/>
        </p:spPr>
        <p:txBody>
          <a:bodyPr wrap="square" rtlCol="0">
            <a:spAutoFit/>
          </a:bodyPr>
          <a:lstStyle/>
          <a:p>
            <a:pPr marL="342900" indent="-342900">
              <a:buFont typeface="Arial" panose="020B0604020202020204" pitchFamily="34" charset="0"/>
              <a:buChar char="•"/>
            </a:pPr>
            <a:r>
              <a:rPr lang="en-US" sz="2200" i="1" dirty="0">
                <a:latin typeface="Avenir Light Oblique" panose="020B0402020203090204" pitchFamily="34" charset="77"/>
                <a:cs typeface="Arial" panose="020B0604020202020204" pitchFamily="34" charset="0"/>
              </a:rPr>
              <a:t>Separate knowledge of an object</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from its representation, and sequence</a:t>
            </a:r>
            <a:br>
              <a:rPr lang="en-US" sz="2200" i="1" dirty="0">
                <a:latin typeface="Avenir Light Oblique" panose="020B0402020203090204" pitchFamily="34" charset="77"/>
                <a:cs typeface="Arial" panose="020B0604020202020204" pitchFamily="34" charset="0"/>
              </a:rPr>
            </a:br>
            <a:r>
              <a:rPr lang="en-US" sz="2200" i="1" dirty="0">
                <a:latin typeface="Avenir Light Oblique" panose="020B0402020203090204" pitchFamily="34" charset="77"/>
                <a:cs typeface="Arial" panose="020B0604020202020204" pitchFamily="34" charset="0"/>
              </a:rPr>
              <a:t>multiple actions into coherent play scheme</a:t>
            </a:r>
          </a:p>
        </p:txBody>
      </p:sp>
      <p:sp>
        <p:nvSpPr>
          <p:cNvPr id="25" name="TextBox 24">
            <a:extLst>
              <a:ext uri="{FF2B5EF4-FFF2-40B4-BE49-F238E27FC236}">
                <a16:creationId xmlns:a16="http://schemas.microsoft.com/office/drawing/2014/main" id="{29215656-4C69-A341-8BC1-1BE4EEB55B3B}"/>
              </a:ext>
            </a:extLst>
          </p:cNvPr>
          <p:cNvSpPr txBox="1"/>
          <p:nvPr/>
        </p:nvSpPr>
        <p:spPr>
          <a:xfrm>
            <a:off x="6172406" y="3339452"/>
            <a:ext cx="6374110" cy="646331"/>
          </a:xfrm>
          <a:prstGeom prst="rect">
            <a:avLst/>
          </a:prstGeom>
          <a:noFill/>
        </p:spPr>
        <p:txBody>
          <a:bodyPr wrap="square" rtlCol="0">
            <a:spAutoFit/>
          </a:bodyPr>
          <a:lstStyle/>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Substitution</a:t>
            </a:r>
          </a:p>
          <a:p>
            <a:pPr marL="342900" indent="-342900">
              <a:buFont typeface="Arial" panose="020B0604020202020204" pitchFamily="34" charset="0"/>
              <a:buChar char="•"/>
            </a:pPr>
            <a:r>
              <a:rPr lang="en-US" i="1" dirty="0">
                <a:solidFill>
                  <a:schemeClr val="tx1">
                    <a:lumMod val="65000"/>
                    <a:lumOff val="35000"/>
                  </a:schemeClr>
                </a:solidFill>
                <a:latin typeface="Avenir Light Oblique" panose="020B0402020203090204" pitchFamily="34" charset="77"/>
                <a:cs typeface="Arial" panose="020B0604020202020204" pitchFamily="34" charset="0"/>
              </a:rPr>
              <a:t>Imaginary</a:t>
            </a:r>
          </a:p>
        </p:txBody>
      </p:sp>
      <p:pic>
        <p:nvPicPr>
          <p:cNvPr id="26" name="Picture 2" descr="Image result for toddler pretend play">
            <a:extLst>
              <a:ext uri="{FF2B5EF4-FFF2-40B4-BE49-F238E27FC236}">
                <a16:creationId xmlns:a16="http://schemas.microsoft.com/office/drawing/2014/main" id="{8DE3EE28-42BF-9043-A9D4-5EDB8CE8D0A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9441" y="3910630"/>
            <a:ext cx="1959157" cy="1519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Image result for little people pretend">
            <a:extLst>
              <a:ext uri="{FF2B5EF4-FFF2-40B4-BE49-F238E27FC236}">
                <a16:creationId xmlns:a16="http://schemas.microsoft.com/office/drawing/2014/main" id="{87B415E3-4A61-4E43-A3A3-B1FBDF99AC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2788" y="4073487"/>
            <a:ext cx="1807337" cy="1156695"/>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96E6D15C-60B3-F148-88AA-5828C6DC7C0B}"/>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28" name="Content Placeholder 2">
            <a:extLst>
              <a:ext uri="{FF2B5EF4-FFF2-40B4-BE49-F238E27FC236}">
                <a16:creationId xmlns:a16="http://schemas.microsoft.com/office/drawing/2014/main" id="{867FFCB0-3D3F-B74B-B5C5-E93ED96D7D9B}"/>
              </a:ext>
            </a:extLst>
          </p:cNvPr>
          <p:cNvSpPr txBox="1">
            <a:spLocks/>
          </p:cNvSpPr>
          <p:nvPr/>
        </p:nvSpPr>
        <p:spPr>
          <a:xfrm>
            <a:off x="1272709" y="2285841"/>
            <a:ext cx="3532047"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SIMPLE</a:t>
            </a:r>
          </a:p>
          <a:p>
            <a:pPr algn="l"/>
            <a:r>
              <a:rPr lang="en-US" sz="3100" dirty="0">
                <a:solidFill>
                  <a:schemeClr val="bg1">
                    <a:lumMod val="85000"/>
                  </a:schemeClr>
                </a:solidFill>
                <a:latin typeface="Avenir Light" panose="020B0402020203020204" pitchFamily="34" charset="77"/>
                <a:cs typeface="Arial" panose="020B0604020202020204" pitchFamily="34" charset="0"/>
              </a:rPr>
              <a:t>    COMBINATION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PRE-SYMBOLIC</a:t>
            </a:r>
          </a:p>
          <a:p>
            <a:pPr algn="l"/>
            <a:r>
              <a:rPr lang="en-US" sz="3100" dirty="0">
                <a:solidFill>
                  <a:schemeClr val="bg1">
                    <a:lumMod val="75000"/>
                  </a:schemeClr>
                </a:solidFill>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 SYMBOLIC </a:t>
            </a:r>
            <a:endParaRPr lang="en-US" dirty="0">
              <a:solidFill>
                <a:srgbClr val="3A1953"/>
              </a:solidFill>
            </a:endParaRPr>
          </a:p>
          <a:p>
            <a:pPr algn="l"/>
            <a:endParaRPr lang="en-US" dirty="0">
              <a:solidFill>
                <a:schemeClr val="bg1"/>
              </a:solidFill>
            </a:endParaRPr>
          </a:p>
        </p:txBody>
      </p:sp>
      <p:sp>
        <p:nvSpPr>
          <p:cNvPr id="33" name="TextBox 32">
            <a:extLst>
              <a:ext uri="{FF2B5EF4-FFF2-40B4-BE49-F238E27FC236}">
                <a16:creationId xmlns:a16="http://schemas.microsoft.com/office/drawing/2014/main" id="{255B21F1-9CDD-FF42-BEC1-B4C16ECED71E}"/>
              </a:ext>
            </a:extLst>
          </p:cNvPr>
          <p:cNvSpPr txBox="1"/>
          <p:nvPr/>
        </p:nvSpPr>
        <p:spPr>
          <a:xfrm>
            <a:off x="1185635" y="3939698"/>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4</a:t>
            </a:r>
          </a:p>
        </p:txBody>
      </p:sp>
    </p:spTree>
    <p:extLst>
      <p:ext uri="{BB962C8B-B14F-4D97-AF65-F5344CB8AC3E}">
        <p14:creationId xmlns:p14="http://schemas.microsoft.com/office/powerpoint/2010/main" val="400579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575" y="149625"/>
            <a:ext cx="3085407" cy="1325563"/>
          </a:xfrm>
        </p:spPr>
        <p:txBody>
          <a:bodyPr>
            <a:normAutofit/>
          </a:bodyPr>
          <a:lstStyle/>
          <a:p>
            <a:r>
              <a:rPr lang="en-US" sz="2800" dirty="0">
                <a:latin typeface="Avenir LT Std 45 Book" panose="020B0502020203020204" pitchFamily="34" charset="0"/>
                <a:cs typeface="Arial" panose="020B0604020202020204" pitchFamily="34" charset="0"/>
              </a:rPr>
              <a:t>DISCLOSURES: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7" name="Slide Number Placeholder 6"/>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a:t>
            </a:fld>
            <a:endParaRPr lang="en-US" sz="1200" dirty="0">
              <a:solidFill>
                <a:schemeClr val="tx1"/>
              </a:solidFill>
            </a:endParaRPr>
          </a:p>
        </p:txBody>
      </p:sp>
      <p:sp>
        <p:nvSpPr>
          <p:cNvPr id="6" name="Rectangle 5">
            <a:extLst>
              <a:ext uri="{FF2B5EF4-FFF2-40B4-BE49-F238E27FC236}">
                <a16:creationId xmlns:a16="http://schemas.microsoft.com/office/drawing/2014/main" id="{1FB61B3D-CDB1-B047-804A-27E985F289F2}"/>
              </a:ext>
            </a:extLst>
          </p:cNvPr>
          <p:cNvSpPr/>
          <p:nvPr/>
        </p:nvSpPr>
        <p:spPr>
          <a:xfrm>
            <a:off x="1117599" y="1335283"/>
            <a:ext cx="1484702" cy="369332"/>
          </a:xfrm>
          <a:prstGeom prst="rect">
            <a:avLst/>
          </a:prstGeom>
        </p:spPr>
        <p:txBody>
          <a:bodyPr wrap="square">
            <a:spAutoFit/>
          </a:bodyPr>
          <a:lstStyle/>
          <a:p>
            <a:r>
              <a:rPr lang="en-US" dirty="0">
                <a:latin typeface="Avenir Medium"/>
                <a:cs typeface="Arial" panose="020B0604020202020204" pitchFamily="34" charset="0"/>
              </a:rPr>
              <a:t>FINANCIAL:</a:t>
            </a:r>
            <a:endParaRPr lang="en-US" dirty="0">
              <a:latin typeface="Avenir Medium"/>
            </a:endParaRPr>
          </a:p>
        </p:txBody>
      </p:sp>
      <p:sp>
        <p:nvSpPr>
          <p:cNvPr id="8" name="Rectangle 7">
            <a:extLst>
              <a:ext uri="{FF2B5EF4-FFF2-40B4-BE49-F238E27FC236}">
                <a16:creationId xmlns:a16="http://schemas.microsoft.com/office/drawing/2014/main" id="{5C2CFDE7-48E0-7041-9B57-F3A8FC707CAC}"/>
              </a:ext>
            </a:extLst>
          </p:cNvPr>
          <p:cNvSpPr/>
          <p:nvPr/>
        </p:nvSpPr>
        <p:spPr>
          <a:xfrm>
            <a:off x="1130990" y="1801513"/>
            <a:ext cx="10015387" cy="1200329"/>
          </a:xfrm>
          <a:prstGeom prst="rect">
            <a:avLst/>
          </a:prstGeom>
        </p:spPr>
        <p:txBody>
          <a:bodyPr wrap="square">
            <a:spAutoFit/>
          </a:bodyPr>
          <a:lstStyle/>
          <a:p>
            <a:r>
              <a:rPr lang="en-US" dirty="0">
                <a:latin typeface="Avenir Light" panose="020B0402020203020204" pitchFamily="34" charset="77"/>
                <a:cs typeface="Arial" panose="020B0604020202020204" pitchFamily="34" charset="0"/>
              </a:rPr>
              <a:t>Ms. Bloem, Ms. Roberts, Ms. Strauss, and Ms. </a:t>
            </a:r>
            <a:r>
              <a:rPr lang="en-US" dirty="0" err="1">
                <a:latin typeface="Avenir Light" panose="020B0402020203020204" pitchFamily="34" charset="77"/>
                <a:cs typeface="Arial" panose="020B0604020202020204" pitchFamily="34" charset="0"/>
              </a:rPr>
              <a:t>Zanzinger</a:t>
            </a:r>
            <a:r>
              <a:rPr lang="en-US" dirty="0">
                <a:latin typeface="Avenir Light" panose="020B0402020203020204" pitchFamily="34" charset="77"/>
                <a:cs typeface="Arial" panose="020B0604020202020204" pitchFamily="34" charset="0"/>
              </a:rPr>
              <a:t> are employees of and receive</a:t>
            </a:r>
          </a:p>
          <a:p>
            <a:r>
              <a:rPr lang="en-US" dirty="0">
                <a:latin typeface="Avenir Light" panose="020B0402020203020204" pitchFamily="34" charset="77"/>
                <a:cs typeface="Arial" panose="020B0604020202020204" pitchFamily="34" charset="0"/>
              </a:rPr>
              <a:t>salary from Northwestern University. They are members of the Early Intervention Research</a:t>
            </a:r>
          </a:p>
          <a:p>
            <a:r>
              <a:rPr lang="en-US" dirty="0">
                <a:latin typeface="Avenir Light" panose="020B0402020203020204" pitchFamily="34" charset="77"/>
                <a:cs typeface="Arial" panose="020B0604020202020204" pitchFamily="34" charset="0"/>
              </a:rPr>
              <a:t>Group, which receives research grants from the National Institutes of Health and from the Institute of Education Sciences.</a:t>
            </a:r>
          </a:p>
        </p:txBody>
      </p:sp>
      <p:sp>
        <p:nvSpPr>
          <p:cNvPr id="9" name="Rectangle 8">
            <a:extLst>
              <a:ext uri="{FF2B5EF4-FFF2-40B4-BE49-F238E27FC236}">
                <a16:creationId xmlns:a16="http://schemas.microsoft.com/office/drawing/2014/main" id="{E00E279E-307E-794B-A801-A4588277A55F}"/>
              </a:ext>
            </a:extLst>
          </p:cNvPr>
          <p:cNvSpPr/>
          <p:nvPr/>
        </p:nvSpPr>
        <p:spPr>
          <a:xfrm>
            <a:off x="1164240" y="3272073"/>
            <a:ext cx="2119491" cy="369332"/>
          </a:xfrm>
          <a:prstGeom prst="rect">
            <a:avLst/>
          </a:prstGeom>
        </p:spPr>
        <p:txBody>
          <a:bodyPr wrap="square">
            <a:spAutoFit/>
          </a:bodyPr>
          <a:lstStyle/>
          <a:p>
            <a:r>
              <a:rPr lang="en-US" dirty="0">
                <a:latin typeface="Avenir Medium"/>
                <a:cs typeface="Arial" panose="020B0604020202020204" pitchFamily="34" charset="0"/>
              </a:rPr>
              <a:t>NON-FINANCIAL:</a:t>
            </a:r>
            <a:endParaRPr lang="en-US" dirty="0">
              <a:latin typeface="Avenir Medium"/>
            </a:endParaRPr>
          </a:p>
        </p:txBody>
      </p:sp>
      <p:sp>
        <p:nvSpPr>
          <p:cNvPr id="10" name="Rectangle 9">
            <a:extLst>
              <a:ext uri="{FF2B5EF4-FFF2-40B4-BE49-F238E27FC236}">
                <a16:creationId xmlns:a16="http://schemas.microsoft.com/office/drawing/2014/main" id="{4486CA1F-52FB-5748-9C3A-A325C9E9F9CA}"/>
              </a:ext>
            </a:extLst>
          </p:cNvPr>
          <p:cNvSpPr/>
          <p:nvPr/>
        </p:nvSpPr>
        <p:spPr>
          <a:xfrm>
            <a:off x="1147615" y="3645508"/>
            <a:ext cx="4623317" cy="369332"/>
          </a:xfrm>
          <a:prstGeom prst="rect">
            <a:avLst/>
          </a:prstGeom>
        </p:spPr>
        <p:txBody>
          <a:bodyPr wrap="none">
            <a:spAutoFit/>
          </a:bodyPr>
          <a:lstStyle/>
          <a:p>
            <a:r>
              <a:rPr lang="en-US" dirty="0">
                <a:latin typeface="Avenir Light" panose="020B0402020203020204" pitchFamily="34" charset="77"/>
                <a:cs typeface="Arial" panose="020B0604020202020204" pitchFamily="34" charset="0"/>
              </a:rPr>
              <a:t>No relevant nonfinancial relationship exists.</a:t>
            </a:r>
          </a:p>
        </p:txBody>
      </p:sp>
      <p:sp>
        <p:nvSpPr>
          <p:cNvPr id="11" name="Rectangle 10">
            <a:extLst>
              <a:ext uri="{FF2B5EF4-FFF2-40B4-BE49-F238E27FC236}">
                <a16:creationId xmlns:a16="http://schemas.microsoft.com/office/drawing/2014/main" id="{691F1E1F-FAD3-9C4C-81BE-4AFEC63F3B18}"/>
              </a:ext>
            </a:extLst>
          </p:cNvPr>
          <p:cNvSpPr/>
          <p:nvPr/>
        </p:nvSpPr>
        <p:spPr>
          <a:xfrm>
            <a:off x="1164240" y="4273104"/>
            <a:ext cx="1851789" cy="369332"/>
          </a:xfrm>
          <a:prstGeom prst="rect">
            <a:avLst/>
          </a:prstGeom>
        </p:spPr>
        <p:txBody>
          <a:bodyPr wrap="none">
            <a:spAutoFit/>
          </a:bodyPr>
          <a:lstStyle/>
          <a:p>
            <a:r>
              <a:rPr lang="en-US" dirty="0">
                <a:latin typeface="Avenir Medium"/>
                <a:cs typeface="Arial" panose="020B0604020202020204" pitchFamily="34" charset="0"/>
              </a:rPr>
              <a:t>PERMISSIONS:</a:t>
            </a:r>
            <a:endParaRPr lang="en-US" dirty="0">
              <a:latin typeface="Avenir Medium"/>
            </a:endParaRPr>
          </a:p>
        </p:txBody>
      </p:sp>
      <p:sp>
        <p:nvSpPr>
          <p:cNvPr id="12" name="Rectangle 11">
            <a:extLst>
              <a:ext uri="{FF2B5EF4-FFF2-40B4-BE49-F238E27FC236}">
                <a16:creationId xmlns:a16="http://schemas.microsoft.com/office/drawing/2014/main" id="{3845D7CE-1444-F248-997C-CE8B4CC901CA}"/>
              </a:ext>
            </a:extLst>
          </p:cNvPr>
          <p:cNvSpPr/>
          <p:nvPr/>
        </p:nvSpPr>
        <p:spPr>
          <a:xfrm>
            <a:off x="1164239" y="4664625"/>
            <a:ext cx="9359673" cy="369332"/>
          </a:xfrm>
          <a:prstGeom prst="rect">
            <a:avLst/>
          </a:prstGeom>
        </p:spPr>
        <p:txBody>
          <a:bodyPr wrap="square">
            <a:spAutoFit/>
          </a:bodyPr>
          <a:lstStyle/>
          <a:p>
            <a:r>
              <a:rPr lang="en-US" dirty="0">
                <a:latin typeface="Avenir Light" panose="020B0402020203020204" pitchFamily="34" charset="77"/>
                <a:cs typeface="Arial" panose="020B0604020202020204" pitchFamily="34" charset="0"/>
              </a:rPr>
              <a:t>Parents have all given written permission to share their videos for training purposes. </a:t>
            </a:r>
          </a:p>
        </p:txBody>
      </p:sp>
      <p:sp>
        <p:nvSpPr>
          <p:cNvPr id="13" name="Rectangle 12">
            <a:extLst>
              <a:ext uri="{FF2B5EF4-FFF2-40B4-BE49-F238E27FC236}">
                <a16:creationId xmlns:a16="http://schemas.microsoft.com/office/drawing/2014/main" id="{C1272BE1-A1AC-ED44-B7C7-B601B26AD107}"/>
              </a:ext>
            </a:extLst>
          </p:cNvPr>
          <p:cNvSpPr/>
          <p:nvPr/>
        </p:nvSpPr>
        <p:spPr>
          <a:xfrm>
            <a:off x="1164239" y="4984228"/>
            <a:ext cx="9359673" cy="369332"/>
          </a:xfrm>
          <a:prstGeom prst="rect">
            <a:avLst/>
          </a:prstGeom>
        </p:spPr>
        <p:txBody>
          <a:bodyPr wrap="square">
            <a:spAutoFit/>
          </a:bodyPr>
          <a:lstStyle/>
          <a:p>
            <a:r>
              <a:rPr lang="en-US" dirty="0">
                <a:latin typeface="Avenir Light" panose="020B0402020203020204" pitchFamily="34" charset="77"/>
                <a:cs typeface="Arial" panose="020B0604020202020204" pitchFamily="34" charset="0"/>
              </a:rPr>
              <a:t>You are not permitted to photograph or record the presentation.</a:t>
            </a:r>
          </a:p>
        </p:txBody>
      </p:sp>
      <p:pic>
        <p:nvPicPr>
          <p:cNvPr id="16" name="Picture 15">
            <a:extLst>
              <a:ext uri="{FF2B5EF4-FFF2-40B4-BE49-F238E27FC236}">
                <a16:creationId xmlns:a16="http://schemas.microsoft.com/office/drawing/2014/main" id="{1C4324A9-72CD-364E-BF4E-5E6895D3C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7" name="TextBox 16">
            <a:extLst>
              <a:ext uri="{FF2B5EF4-FFF2-40B4-BE49-F238E27FC236}">
                <a16:creationId xmlns:a16="http://schemas.microsoft.com/office/drawing/2014/main" id="{D02D4BDB-F739-954F-B8D1-460B4FCDEA7D}"/>
              </a:ext>
            </a:extLst>
          </p:cNvPr>
          <p:cNvSpPr txBox="1"/>
          <p:nvPr/>
        </p:nvSpPr>
        <p:spPr>
          <a:xfrm>
            <a:off x="6151418" y="643405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39893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98338A15-41F3-4014-8E0C-0A9188218374}" type="slidenum">
              <a:rPr lang="en-US" smtClean="0"/>
              <a:t>20</a:t>
            </a:fld>
            <a:endParaRPr lang="en-US"/>
          </a:p>
        </p:txBody>
      </p:sp>
      <p:pic>
        <p:nvPicPr>
          <p:cNvPr id="6" name="Picture 5">
            <a:extLst>
              <a:ext uri="{FF2B5EF4-FFF2-40B4-BE49-F238E27FC236}">
                <a16:creationId xmlns:a16="http://schemas.microsoft.com/office/drawing/2014/main" id="{160BF3C5-BB5E-5544-BEFE-3ACB18285F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7" name="Slide Number Placeholder 6">
            <a:extLst>
              <a:ext uri="{FF2B5EF4-FFF2-40B4-BE49-F238E27FC236}">
                <a16:creationId xmlns:a16="http://schemas.microsoft.com/office/drawing/2014/main" id="{F4BBED7B-CA9C-844F-88D9-4230CA298A86}"/>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20</a:t>
            </a:fld>
            <a:endParaRPr lang="en-US" sz="1200" dirty="0">
              <a:solidFill>
                <a:schemeClr val="tx1"/>
              </a:solidFill>
            </a:endParaRPr>
          </a:p>
        </p:txBody>
      </p:sp>
      <p:pic>
        <p:nvPicPr>
          <p:cNvPr id="8" name="Picture 7">
            <a:extLst>
              <a:ext uri="{FF2B5EF4-FFF2-40B4-BE49-F238E27FC236}">
                <a16:creationId xmlns:a16="http://schemas.microsoft.com/office/drawing/2014/main" id="{A1BD6FB3-D348-9348-8480-691085661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9" name="Title 1">
            <a:extLst>
              <a:ext uri="{FF2B5EF4-FFF2-40B4-BE49-F238E27FC236}">
                <a16:creationId xmlns:a16="http://schemas.microsoft.com/office/drawing/2014/main" id="{C96D1818-8D1F-C34D-89ED-BC7C935F13FA}"/>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HIERARCHY</a:t>
            </a:r>
          </a:p>
        </p:txBody>
      </p:sp>
      <p:sp>
        <p:nvSpPr>
          <p:cNvPr id="11" name="Content Placeholder 2">
            <a:extLst>
              <a:ext uri="{FF2B5EF4-FFF2-40B4-BE49-F238E27FC236}">
                <a16:creationId xmlns:a16="http://schemas.microsoft.com/office/drawing/2014/main" id="{40F8DAC7-A55A-5447-A027-B6AA4201EDC4}"/>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1396683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EE03768-D63C-3747-AA42-DC836F8AF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6" name="Slide Number Placeholder 6">
            <a:extLst>
              <a:ext uri="{FF2B5EF4-FFF2-40B4-BE49-F238E27FC236}">
                <a16:creationId xmlns:a16="http://schemas.microsoft.com/office/drawing/2014/main" id="{72AE38DA-8362-5048-BAD3-ED851FF10723}"/>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21</a:t>
            </a:fld>
            <a:endParaRPr lang="en-US" sz="1200" dirty="0">
              <a:solidFill>
                <a:schemeClr val="tx1"/>
              </a:solidFill>
            </a:endParaRPr>
          </a:p>
        </p:txBody>
      </p:sp>
      <p:pic>
        <p:nvPicPr>
          <p:cNvPr id="17" name="Picture 16">
            <a:extLst>
              <a:ext uri="{FF2B5EF4-FFF2-40B4-BE49-F238E27FC236}">
                <a16:creationId xmlns:a16="http://schemas.microsoft.com/office/drawing/2014/main" id="{A31B71A6-618B-5C4A-B8E9-62702451C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8" name="TextBox 17">
            <a:extLst>
              <a:ext uri="{FF2B5EF4-FFF2-40B4-BE49-F238E27FC236}">
                <a16:creationId xmlns:a16="http://schemas.microsoft.com/office/drawing/2014/main" id="{E58B39DC-6E63-3847-80DC-89B7BEEBBC13}"/>
              </a:ext>
            </a:extLst>
          </p:cNvPr>
          <p:cNvSpPr txBox="1"/>
          <p:nvPr/>
        </p:nvSpPr>
        <p:spPr>
          <a:xfrm>
            <a:off x="1465185" y="2696917"/>
            <a:ext cx="4813598" cy="1754326"/>
          </a:xfrm>
          <a:prstGeom prst="rect">
            <a:avLst/>
          </a:prstGeom>
          <a:noFill/>
        </p:spPr>
        <p:txBody>
          <a:bodyPr wrap="square" rtlCol="0">
            <a:spAutoFit/>
          </a:bodyPr>
          <a:lstStyle/>
          <a:p>
            <a:r>
              <a:rPr lang="en-US" sz="3600" dirty="0">
                <a:solidFill>
                  <a:schemeClr val="bg1">
                    <a:lumMod val="85000"/>
                  </a:schemeClr>
                </a:solidFill>
                <a:latin typeface="Avenir Light" panose="020B0402020203020204" pitchFamily="34" charset="77"/>
                <a:cs typeface="Arial" panose="020B0604020202020204" pitchFamily="34" charset="0"/>
              </a:rPr>
              <a:t>HIERARCHY</a:t>
            </a:r>
            <a:br>
              <a:rPr lang="en-US" sz="3600" dirty="0">
                <a:solidFill>
                  <a:srgbClr val="3A1953"/>
                </a:solidFill>
                <a:latin typeface="Avenir Light" panose="020B0402020203020204" pitchFamily="34" charset="77"/>
                <a:cs typeface="Arial" panose="020B0604020202020204" pitchFamily="34" charset="0"/>
              </a:rPr>
            </a:br>
            <a:r>
              <a:rPr lang="en-US" sz="3600" dirty="0">
                <a:solidFill>
                  <a:srgbClr val="3A1953"/>
                </a:solidFill>
                <a:latin typeface="Avenir Light" panose="020B0402020203020204" pitchFamily="34" charset="77"/>
                <a:cs typeface="Arial" panose="020B0604020202020204" pitchFamily="34" charset="0"/>
              </a:rPr>
              <a:t>ASSESSMENT</a:t>
            </a:r>
            <a:br>
              <a:rPr lang="en-US" sz="3600" dirty="0">
                <a:solidFill>
                  <a:schemeClr val="bg1">
                    <a:lumMod val="85000"/>
                  </a:schemeClr>
                </a:solidFill>
                <a:latin typeface="Avenir Light" panose="020B0402020203020204" pitchFamily="34" charset="77"/>
                <a:cs typeface="Arial" panose="020B0604020202020204" pitchFamily="34" charset="0"/>
              </a:rPr>
            </a:br>
            <a:r>
              <a:rPr lang="en-US" sz="3600" dirty="0">
                <a:solidFill>
                  <a:schemeClr val="bg1">
                    <a:lumMod val="85000"/>
                  </a:schemeClr>
                </a:solidFill>
                <a:latin typeface="Avenir Light" panose="020B0402020203020204" pitchFamily="34" charset="77"/>
                <a:cs typeface="Arial" panose="020B0604020202020204" pitchFamily="34" charset="0"/>
              </a:rPr>
              <a:t>GOALS</a:t>
            </a:r>
          </a:p>
        </p:txBody>
      </p:sp>
      <p:sp>
        <p:nvSpPr>
          <p:cNvPr id="21" name="TextBox 20">
            <a:extLst>
              <a:ext uri="{FF2B5EF4-FFF2-40B4-BE49-F238E27FC236}">
                <a16:creationId xmlns:a16="http://schemas.microsoft.com/office/drawing/2014/main" id="{B500661D-BBB8-4640-90E2-24CBE070A949}"/>
              </a:ext>
            </a:extLst>
          </p:cNvPr>
          <p:cNvSpPr txBox="1"/>
          <p:nvPr/>
        </p:nvSpPr>
        <p:spPr>
          <a:xfrm>
            <a:off x="1018539" y="3206398"/>
            <a:ext cx="479896" cy="646331"/>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&gt;</a:t>
            </a:r>
          </a:p>
        </p:txBody>
      </p:sp>
      <p:sp>
        <p:nvSpPr>
          <p:cNvPr id="13" name="Content Placeholder 2">
            <a:extLst>
              <a:ext uri="{FF2B5EF4-FFF2-40B4-BE49-F238E27FC236}">
                <a16:creationId xmlns:a16="http://schemas.microsoft.com/office/drawing/2014/main" id="{A99CA3D8-8C3C-5C41-9483-A2F96BBFE75A}"/>
              </a:ext>
            </a:extLst>
          </p:cNvPr>
          <p:cNvSpPr txBox="1">
            <a:spLocks/>
          </p:cNvSpPr>
          <p:nvPr/>
        </p:nvSpPr>
        <p:spPr>
          <a:xfrm>
            <a:off x="6771635" y="2373453"/>
            <a:ext cx="9701939"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PURPOSE</a:t>
            </a:r>
          </a:p>
          <a:p>
            <a:pPr algn="l"/>
            <a:r>
              <a:rPr lang="en-US" sz="3100" dirty="0">
                <a:latin typeface="Avenir Light" panose="020B0402020203020204" pitchFamily="34" charset="77"/>
                <a:cs typeface="Arial" panose="020B0604020202020204" pitchFamily="34" charset="0"/>
              </a:rPr>
              <a:t>    MATERIALS</a:t>
            </a:r>
          </a:p>
          <a:p>
            <a:pPr algn="l"/>
            <a:r>
              <a:rPr lang="en-US" sz="3100" dirty="0">
                <a:latin typeface="Avenir Light" panose="020B0402020203020204" pitchFamily="34" charset="77"/>
                <a:cs typeface="Arial" panose="020B0604020202020204" pitchFamily="34" charset="0"/>
              </a:rPr>
              <a:t>    ADMINISTRATION</a:t>
            </a:r>
          </a:p>
          <a:p>
            <a:pPr algn="l"/>
            <a:r>
              <a:rPr lang="en-US" sz="3100" dirty="0">
                <a:latin typeface="Avenir Light" panose="020B0402020203020204" pitchFamily="34" charset="77"/>
                <a:cs typeface="Arial" panose="020B0604020202020204" pitchFamily="34" charset="0"/>
              </a:rPr>
              <a:t>    SCORING </a:t>
            </a:r>
            <a:endParaRPr lang="en-US" dirty="0">
              <a:solidFill>
                <a:srgbClr val="3A1953"/>
              </a:solidFill>
            </a:endParaRPr>
          </a:p>
          <a:p>
            <a:pPr algn="l"/>
            <a:endParaRPr lang="en-US" dirty="0">
              <a:solidFill>
                <a:schemeClr val="bg1"/>
              </a:solidFill>
            </a:endParaRPr>
          </a:p>
        </p:txBody>
      </p:sp>
      <p:sp>
        <p:nvSpPr>
          <p:cNvPr id="15" name="Title 1">
            <a:extLst>
              <a:ext uri="{FF2B5EF4-FFF2-40B4-BE49-F238E27FC236}">
                <a16:creationId xmlns:a16="http://schemas.microsoft.com/office/drawing/2014/main" id="{B4A8DD40-53E3-C64D-B273-DD9D1E75D693}"/>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T Std 35 Light" panose="020B0402020203020204" pitchFamily="34" charset="0"/>
                <a:cs typeface="Arial" panose="020B0604020202020204" pitchFamily="34" charset="0"/>
              </a:rPr>
              <a:t>PLAY LEVELS</a:t>
            </a:r>
          </a:p>
        </p:txBody>
      </p:sp>
      <p:sp>
        <p:nvSpPr>
          <p:cNvPr id="27" name="TextBox 26">
            <a:extLst>
              <a:ext uri="{FF2B5EF4-FFF2-40B4-BE49-F238E27FC236}">
                <a16:creationId xmlns:a16="http://schemas.microsoft.com/office/drawing/2014/main" id="{FAFAEFA2-A0D4-5D47-B7F6-8A0A82E62C34}"/>
              </a:ext>
            </a:extLst>
          </p:cNvPr>
          <p:cNvSpPr txBox="1"/>
          <p:nvPr/>
        </p:nvSpPr>
        <p:spPr>
          <a:xfrm>
            <a:off x="6565747" y="2356460"/>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28" name="TextBox 27">
            <a:extLst>
              <a:ext uri="{FF2B5EF4-FFF2-40B4-BE49-F238E27FC236}">
                <a16:creationId xmlns:a16="http://schemas.microsoft.com/office/drawing/2014/main" id="{B25BF1B9-B022-5744-9A28-9FA353D6C6BC}"/>
              </a:ext>
            </a:extLst>
          </p:cNvPr>
          <p:cNvSpPr txBox="1"/>
          <p:nvPr/>
        </p:nvSpPr>
        <p:spPr>
          <a:xfrm>
            <a:off x="6551897" y="2924498"/>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2</a:t>
            </a:r>
          </a:p>
        </p:txBody>
      </p:sp>
      <p:sp>
        <p:nvSpPr>
          <p:cNvPr id="29" name="TextBox 28">
            <a:extLst>
              <a:ext uri="{FF2B5EF4-FFF2-40B4-BE49-F238E27FC236}">
                <a16:creationId xmlns:a16="http://schemas.microsoft.com/office/drawing/2014/main" id="{8E6C9F6D-5B7A-E441-B2C8-EC3DFDA797DC}"/>
              </a:ext>
            </a:extLst>
          </p:cNvPr>
          <p:cNvSpPr txBox="1"/>
          <p:nvPr/>
        </p:nvSpPr>
        <p:spPr>
          <a:xfrm>
            <a:off x="6554670" y="3492527"/>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3</a:t>
            </a:r>
          </a:p>
        </p:txBody>
      </p:sp>
      <p:sp>
        <p:nvSpPr>
          <p:cNvPr id="30" name="TextBox 29">
            <a:extLst>
              <a:ext uri="{FF2B5EF4-FFF2-40B4-BE49-F238E27FC236}">
                <a16:creationId xmlns:a16="http://schemas.microsoft.com/office/drawing/2014/main" id="{287ECB9C-1216-B94F-97AA-59E09AD3CA1E}"/>
              </a:ext>
            </a:extLst>
          </p:cNvPr>
          <p:cNvSpPr txBox="1"/>
          <p:nvPr/>
        </p:nvSpPr>
        <p:spPr>
          <a:xfrm>
            <a:off x="6574068" y="4027310"/>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4</a:t>
            </a:r>
          </a:p>
        </p:txBody>
      </p:sp>
    </p:spTree>
    <p:extLst>
      <p:ext uri="{BB962C8B-B14F-4D97-AF65-F5344CB8AC3E}">
        <p14:creationId xmlns:p14="http://schemas.microsoft.com/office/powerpoint/2010/main" val="209407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E13D1E-EAE5-F940-AD91-16BEC13914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1" name="Slide Number Placeholder 6">
            <a:extLst>
              <a:ext uri="{FF2B5EF4-FFF2-40B4-BE49-F238E27FC236}">
                <a16:creationId xmlns:a16="http://schemas.microsoft.com/office/drawing/2014/main" id="{B5E7D547-9BD5-0347-B91C-233E91A6FEF7}"/>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22</a:t>
            </a:fld>
            <a:endParaRPr lang="en-US" sz="1200" dirty="0">
              <a:solidFill>
                <a:schemeClr val="tx1"/>
              </a:solidFill>
            </a:endParaRPr>
          </a:p>
        </p:txBody>
      </p:sp>
      <p:pic>
        <p:nvPicPr>
          <p:cNvPr id="13" name="Picture 12">
            <a:extLst>
              <a:ext uri="{FF2B5EF4-FFF2-40B4-BE49-F238E27FC236}">
                <a16:creationId xmlns:a16="http://schemas.microsoft.com/office/drawing/2014/main" id="{1B2AB948-C32C-8346-899C-48096B97B2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6" name="TextBox 15">
            <a:extLst>
              <a:ext uri="{FF2B5EF4-FFF2-40B4-BE49-F238E27FC236}">
                <a16:creationId xmlns:a16="http://schemas.microsoft.com/office/drawing/2014/main" id="{9EDC8AD9-B549-3149-ACC9-397AAC5712AE}"/>
              </a:ext>
            </a:extLst>
          </p:cNvPr>
          <p:cNvSpPr txBox="1"/>
          <p:nvPr/>
        </p:nvSpPr>
        <p:spPr>
          <a:xfrm>
            <a:off x="6120129" y="2747370"/>
            <a:ext cx="6595783" cy="1785104"/>
          </a:xfrm>
          <a:prstGeom prst="rect">
            <a:avLst/>
          </a:prstGeom>
          <a:noFill/>
        </p:spPr>
        <p:txBody>
          <a:bodyPr wrap="square" rtlCol="0">
            <a:spAutoFit/>
          </a:bodyPr>
          <a:lstStyle/>
          <a:p>
            <a:pPr marL="342900" indent="-342900">
              <a:buFont typeface="Arial" panose="020B0604020202020204" pitchFamily="34" charset="0"/>
              <a:buChar char="•"/>
            </a:pPr>
            <a:r>
              <a:rPr lang="en-US" sz="2200" i="1" dirty="0">
                <a:solidFill>
                  <a:schemeClr val="tx1">
                    <a:lumMod val="50000"/>
                    <a:lumOff val="50000"/>
                  </a:schemeClr>
                </a:solidFill>
                <a:latin typeface="Avenir Light Oblique" panose="020B0402020203090204" pitchFamily="34" charset="77"/>
                <a:cs typeface="Arial" panose="020B0604020202020204" pitchFamily="34" charset="0"/>
              </a:rPr>
              <a:t>Unsupported play level</a:t>
            </a:r>
          </a:p>
          <a:p>
            <a:pPr marL="342900" indent="-342900">
              <a:buFont typeface="Arial" panose="020B0604020202020204" pitchFamily="34" charset="0"/>
              <a:buChar char="•"/>
            </a:pPr>
            <a:r>
              <a:rPr lang="en-US" sz="2200" i="1" dirty="0">
                <a:solidFill>
                  <a:schemeClr val="tx1">
                    <a:lumMod val="50000"/>
                    <a:lumOff val="50000"/>
                  </a:schemeClr>
                </a:solidFill>
                <a:latin typeface="Avenir Light Oblique" panose="020B0402020203090204" pitchFamily="34" charset="77"/>
                <a:cs typeface="Arial" panose="020B0604020202020204" pitchFamily="34" charset="0"/>
              </a:rPr>
              <a:t>Diversity of play</a:t>
            </a:r>
          </a:p>
          <a:p>
            <a:pPr marL="342900" indent="-342900">
              <a:buFont typeface="Arial" panose="020B0604020202020204" pitchFamily="34" charset="0"/>
              <a:buChar char="•"/>
            </a:pPr>
            <a:r>
              <a:rPr lang="en-US" sz="2200" i="1" dirty="0">
                <a:solidFill>
                  <a:schemeClr val="tx1">
                    <a:lumMod val="50000"/>
                    <a:lumOff val="50000"/>
                  </a:schemeClr>
                </a:solidFill>
                <a:latin typeface="Avenir Light Oblique" panose="020B0402020203090204" pitchFamily="34" charset="77"/>
                <a:cs typeface="Arial" panose="020B0604020202020204" pitchFamily="34" charset="0"/>
              </a:rPr>
              <a:t>Frequency of play acts</a:t>
            </a:r>
          </a:p>
          <a:p>
            <a:pPr marL="342900" indent="-342900">
              <a:buFont typeface="Arial" panose="020B0604020202020204" pitchFamily="34" charset="0"/>
              <a:buChar char="•"/>
            </a:pPr>
            <a:r>
              <a:rPr lang="en-US" sz="2200" i="1" dirty="0">
                <a:solidFill>
                  <a:schemeClr val="tx1">
                    <a:lumMod val="50000"/>
                    <a:lumOff val="50000"/>
                  </a:schemeClr>
                </a:solidFill>
                <a:latin typeface="Avenir Light Oblique" panose="020B0402020203090204" pitchFamily="34" charset="77"/>
                <a:cs typeface="Arial" panose="020B0604020202020204" pitchFamily="34" charset="0"/>
              </a:rPr>
              <a:t>Strengths and weaknesses</a:t>
            </a:r>
          </a:p>
          <a:p>
            <a:pPr marL="342900" indent="-342900">
              <a:buFont typeface="Arial" panose="020B0604020202020204" pitchFamily="34" charset="0"/>
              <a:buChar char="•"/>
            </a:pPr>
            <a:r>
              <a:rPr lang="en-US" sz="2200" i="1" dirty="0">
                <a:solidFill>
                  <a:schemeClr val="tx1">
                    <a:lumMod val="50000"/>
                    <a:lumOff val="50000"/>
                  </a:schemeClr>
                </a:solidFill>
                <a:latin typeface="Avenir Light Oblique" panose="020B0402020203090204" pitchFamily="34" charset="77"/>
                <a:cs typeface="Arial" panose="020B0604020202020204" pitchFamily="34" charset="0"/>
              </a:rPr>
              <a:t>Play preferences</a:t>
            </a:r>
          </a:p>
        </p:txBody>
      </p:sp>
      <p:sp>
        <p:nvSpPr>
          <p:cNvPr id="19" name="TextBox 18">
            <a:extLst>
              <a:ext uri="{FF2B5EF4-FFF2-40B4-BE49-F238E27FC236}">
                <a16:creationId xmlns:a16="http://schemas.microsoft.com/office/drawing/2014/main" id="{F13F3CB8-EA61-634A-9071-D19BB06738FA}"/>
              </a:ext>
            </a:extLst>
          </p:cNvPr>
          <p:cNvSpPr txBox="1"/>
          <p:nvPr/>
        </p:nvSpPr>
        <p:spPr>
          <a:xfrm>
            <a:off x="5298740" y="2134105"/>
            <a:ext cx="6595783" cy="430887"/>
          </a:xfrm>
          <a:prstGeom prst="rect">
            <a:avLst/>
          </a:prstGeom>
          <a:noFill/>
        </p:spPr>
        <p:txBody>
          <a:bodyPr wrap="square" rtlCol="0">
            <a:spAutoFit/>
          </a:bodyPr>
          <a:lstStyle/>
          <a:p>
            <a:r>
              <a:rPr lang="en-US" sz="2200" dirty="0">
                <a:latin typeface="Avenir Light" panose="020B0402020203020204" pitchFamily="34" charset="77"/>
                <a:cs typeface="Arial" panose="020B0604020202020204" pitchFamily="34" charset="0"/>
              </a:rPr>
              <a:t>Provides critical information about a child’s play</a:t>
            </a:r>
          </a:p>
        </p:txBody>
      </p:sp>
      <p:sp>
        <p:nvSpPr>
          <p:cNvPr id="22" name="Title 1">
            <a:extLst>
              <a:ext uri="{FF2B5EF4-FFF2-40B4-BE49-F238E27FC236}">
                <a16:creationId xmlns:a16="http://schemas.microsoft.com/office/drawing/2014/main" id="{EA6330A7-9FA5-CF42-B2D7-4CCD0EA77440}"/>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ASSESSMENT</a:t>
            </a:r>
          </a:p>
        </p:txBody>
      </p:sp>
      <p:sp>
        <p:nvSpPr>
          <p:cNvPr id="23" name="TextBox 22">
            <a:extLst>
              <a:ext uri="{FF2B5EF4-FFF2-40B4-BE49-F238E27FC236}">
                <a16:creationId xmlns:a16="http://schemas.microsoft.com/office/drawing/2014/main" id="{89D277C4-802F-EF4F-8DBC-AE6743ADDC8A}"/>
              </a:ext>
            </a:extLst>
          </p:cNvPr>
          <p:cNvSpPr txBox="1"/>
          <p:nvPr/>
        </p:nvSpPr>
        <p:spPr>
          <a:xfrm>
            <a:off x="1177314" y="2268848"/>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24" name="Content Placeholder 2">
            <a:extLst>
              <a:ext uri="{FF2B5EF4-FFF2-40B4-BE49-F238E27FC236}">
                <a16:creationId xmlns:a16="http://schemas.microsoft.com/office/drawing/2014/main" id="{A755F738-3B43-E44D-89CC-305D0A9F2D4B}"/>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PURPOSE</a:t>
            </a:r>
          </a:p>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MATERIALS</a:t>
            </a:r>
          </a:p>
          <a:p>
            <a:pPr algn="l"/>
            <a:r>
              <a:rPr lang="en-US" sz="3100" dirty="0">
                <a:solidFill>
                  <a:schemeClr val="bg1">
                    <a:lumMod val="85000"/>
                  </a:schemeClr>
                </a:solidFill>
                <a:latin typeface="Avenir Light" panose="020B0402020203020204" pitchFamily="34" charset="77"/>
                <a:cs typeface="Arial" panose="020B0604020202020204" pitchFamily="34" charset="0"/>
              </a:rPr>
              <a:t>    ADMINISTRATION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SCORING </a:t>
            </a:r>
            <a:endParaRPr lang="en-US" dirty="0">
              <a:solidFill>
                <a:schemeClr val="bg1">
                  <a:lumMod val="85000"/>
                </a:schemeClr>
              </a:solidFill>
            </a:endParaRPr>
          </a:p>
          <a:p>
            <a:pPr algn="l"/>
            <a:endParaRPr lang="en-US" dirty="0">
              <a:solidFill>
                <a:schemeClr val="bg1"/>
              </a:solidFill>
            </a:endParaRPr>
          </a:p>
        </p:txBody>
      </p:sp>
    </p:spTree>
    <p:extLst>
      <p:ext uri="{BB962C8B-B14F-4D97-AF65-F5344CB8AC3E}">
        <p14:creationId xmlns:p14="http://schemas.microsoft.com/office/powerpoint/2010/main" val="1147290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17593" y="2083870"/>
            <a:ext cx="6428204" cy="2929727"/>
          </a:xfrm>
          <a:prstGeom prst="rect">
            <a:avLst/>
          </a:prstGeom>
        </p:spPr>
      </p:pic>
      <p:pic>
        <p:nvPicPr>
          <p:cNvPr id="11" name="Picture 10">
            <a:extLst>
              <a:ext uri="{FF2B5EF4-FFF2-40B4-BE49-F238E27FC236}">
                <a16:creationId xmlns:a16="http://schemas.microsoft.com/office/drawing/2014/main" id="{6FE52D4E-B829-3941-B4FA-EE347A7FB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2" name="Slide Number Placeholder 6">
            <a:extLst>
              <a:ext uri="{FF2B5EF4-FFF2-40B4-BE49-F238E27FC236}">
                <a16:creationId xmlns:a16="http://schemas.microsoft.com/office/drawing/2014/main" id="{14774A47-E1C4-0241-923D-BA3E3D96E71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23</a:t>
            </a:fld>
            <a:endParaRPr lang="en-US" sz="1200" dirty="0">
              <a:solidFill>
                <a:schemeClr val="tx1"/>
              </a:solidFill>
            </a:endParaRPr>
          </a:p>
        </p:txBody>
      </p:sp>
      <p:pic>
        <p:nvPicPr>
          <p:cNvPr id="13" name="Picture 12">
            <a:extLst>
              <a:ext uri="{FF2B5EF4-FFF2-40B4-BE49-F238E27FC236}">
                <a16:creationId xmlns:a16="http://schemas.microsoft.com/office/drawing/2014/main" id="{462FC834-4C28-694A-B3D7-B8AC6B4C48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7" name="Title 1">
            <a:extLst>
              <a:ext uri="{FF2B5EF4-FFF2-40B4-BE49-F238E27FC236}">
                <a16:creationId xmlns:a16="http://schemas.microsoft.com/office/drawing/2014/main" id="{85F6FE27-61D7-EE40-84AF-7D0A53D8FA7F}"/>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ASSESSMENT</a:t>
            </a:r>
          </a:p>
        </p:txBody>
      </p:sp>
      <p:sp>
        <p:nvSpPr>
          <p:cNvPr id="18" name="Content Placeholder 2">
            <a:extLst>
              <a:ext uri="{FF2B5EF4-FFF2-40B4-BE49-F238E27FC236}">
                <a16:creationId xmlns:a16="http://schemas.microsoft.com/office/drawing/2014/main" id="{B8411BE2-9C58-544B-B9D2-CEBFC7A46B4B}"/>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PURPOSE</a:t>
            </a:r>
          </a:p>
          <a:p>
            <a:pPr algn="l"/>
            <a:r>
              <a:rPr lang="en-US" sz="3100" dirty="0">
                <a:solidFill>
                  <a:srgbClr val="3A1953"/>
                </a:solidFill>
                <a:latin typeface="Avenir Light" panose="020B0402020203020204" pitchFamily="34" charset="77"/>
                <a:cs typeface="Arial" panose="020B0604020202020204" pitchFamily="34" charset="0"/>
              </a:rPr>
              <a:t>    MATERIALS</a:t>
            </a:r>
          </a:p>
          <a:p>
            <a:pPr algn="l"/>
            <a:r>
              <a:rPr lang="en-US" sz="3100" dirty="0">
                <a:solidFill>
                  <a:schemeClr val="bg1">
                    <a:lumMod val="85000"/>
                  </a:schemeClr>
                </a:solidFill>
                <a:latin typeface="Avenir Light" panose="020B0402020203020204" pitchFamily="34" charset="77"/>
                <a:cs typeface="Arial" panose="020B0604020202020204" pitchFamily="34" charset="0"/>
              </a:rPr>
              <a:t>    ADMINISTRATION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SCORING </a:t>
            </a:r>
            <a:endParaRPr lang="en-US" dirty="0">
              <a:solidFill>
                <a:schemeClr val="bg1">
                  <a:lumMod val="85000"/>
                </a:schemeClr>
              </a:solidFill>
            </a:endParaRPr>
          </a:p>
          <a:p>
            <a:pPr algn="l"/>
            <a:endParaRPr lang="en-US" dirty="0">
              <a:solidFill>
                <a:schemeClr val="bg1"/>
              </a:solidFill>
            </a:endParaRPr>
          </a:p>
        </p:txBody>
      </p:sp>
      <p:sp>
        <p:nvSpPr>
          <p:cNvPr id="19" name="TextBox 18">
            <a:extLst>
              <a:ext uri="{FF2B5EF4-FFF2-40B4-BE49-F238E27FC236}">
                <a16:creationId xmlns:a16="http://schemas.microsoft.com/office/drawing/2014/main" id="{6DEC22F6-80E2-044A-94E6-76E7BE75A9B1}"/>
              </a:ext>
            </a:extLst>
          </p:cNvPr>
          <p:cNvSpPr txBox="1"/>
          <p:nvPr/>
        </p:nvSpPr>
        <p:spPr>
          <a:xfrm>
            <a:off x="1163464" y="2836886"/>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Tree>
    <p:extLst>
      <p:ext uri="{BB962C8B-B14F-4D97-AF65-F5344CB8AC3E}">
        <p14:creationId xmlns:p14="http://schemas.microsoft.com/office/powerpoint/2010/main" val="12323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330708984"/>
              </p:ext>
            </p:extLst>
          </p:nvPr>
        </p:nvGraphicFramePr>
        <p:xfrm>
          <a:off x="5529480" y="384310"/>
          <a:ext cx="6217986" cy="598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C6C9E327-1D7B-CF41-B4C2-7CA9056433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1" name="Slide Number Placeholder 6">
            <a:extLst>
              <a:ext uri="{FF2B5EF4-FFF2-40B4-BE49-F238E27FC236}">
                <a16:creationId xmlns:a16="http://schemas.microsoft.com/office/drawing/2014/main" id="{1B6BFF42-B6D6-C34B-96C5-D0D446E6CEED}"/>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24</a:t>
            </a:fld>
            <a:endParaRPr lang="en-US" sz="1200" dirty="0">
              <a:solidFill>
                <a:schemeClr val="tx1"/>
              </a:solidFill>
            </a:endParaRPr>
          </a:p>
        </p:txBody>
      </p:sp>
      <p:pic>
        <p:nvPicPr>
          <p:cNvPr id="13" name="Picture 12">
            <a:extLst>
              <a:ext uri="{FF2B5EF4-FFF2-40B4-BE49-F238E27FC236}">
                <a16:creationId xmlns:a16="http://schemas.microsoft.com/office/drawing/2014/main" id="{1A21E55A-ECB8-904E-8BF8-840D992523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5" name="Title 1">
            <a:extLst>
              <a:ext uri="{FF2B5EF4-FFF2-40B4-BE49-F238E27FC236}">
                <a16:creationId xmlns:a16="http://schemas.microsoft.com/office/drawing/2014/main" id="{AF166D75-C119-D743-9C1A-F8F269375AF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ASSESSMENT</a:t>
            </a:r>
          </a:p>
        </p:txBody>
      </p:sp>
      <p:sp>
        <p:nvSpPr>
          <p:cNvPr id="16" name="TextBox 15">
            <a:extLst>
              <a:ext uri="{FF2B5EF4-FFF2-40B4-BE49-F238E27FC236}">
                <a16:creationId xmlns:a16="http://schemas.microsoft.com/office/drawing/2014/main" id="{D95158CC-818B-E54E-A977-472A7EF028F6}"/>
              </a:ext>
            </a:extLst>
          </p:cNvPr>
          <p:cNvSpPr txBox="1"/>
          <p:nvPr/>
        </p:nvSpPr>
        <p:spPr>
          <a:xfrm>
            <a:off x="1166237" y="3404915"/>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3</a:t>
            </a:r>
          </a:p>
        </p:txBody>
      </p:sp>
      <p:sp>
        <p:nvSpPr>
          <p:cNvPr id="17" name="Content Placeholder 2">
            <a:extLst>
              <a:ext uri="{FF2B5EF4-FFF2-40B4-BE49-F238E27FC236}">
                <a16:creationId xmlns:a16="http://schemas.microsoft.com/office/drawing/2014/main" id="{2F5CD00D-0BF5-DF47-BBF7-8C9BAB863A20}"/>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PURPOSE</a:t>
            </a:r>
          </a:p>
          <a:p>
            <a:pPr algn="l"/>
            <a:r>
              <a:rPr lang="en-US" sz="3100" dirty="0">
                <a:solidFill>
                  <a:srgbClr val="3A1953"/>
                </a:solidFill>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MATERIALS</a:t>
            </a:r>
          </a:p>
          <a:p>
            <a:pPr algn="l"/>
            <a:r>
              <a:rPr lang="en-US" sz="3100" dirty="0">
                <a:solidFill>
                  <a:srgbClr val="3A1953"/>
                </a:solidFill>
                <a:latin typeface="Avenir Light" panose="020B0402020203020204" pitchFamily="34" charset="77"/>
                <a:cs typeface="Arial" panose="020B0604020202020204" pitchFamily="34" charset="0"/>
              </a:rPr>
              <a:t>    ADMINISTRATION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SCORING </a:t>
            </a:r>
            <a:endParaRPr lang="en-US" dirty="0">
              <a:solidFill>
                <a:schemeClr val="bg1">
                  <a:lumMod val="85000"/>
                </a:schemeClr>
              </a:solidFill>
            </a:endParaRPr>
          </a:p>
          <a:p>
            <a:pPr algn="l"/>
            <a:endParaRPr lang="en-US" dirty="0">
              <a:solidFill>
                <a:schemeClr val="bg1"/>
              </a:solidFill>
            </a:endParaRPr>
          </a:p>
        </p:txBody>
      </p:sp>
    </p:spTree>
    <p:extLst>
      <p:ext uri="{BB962C8B-B14F-4D97-AF65-F5344CB8AC3E}">
        <p14:creationId xmlns:p14="http://schemas.microsoft.com/office/powerpoint/2010/main" val="2395347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51763042"/>
              </p:ext>
            </p:extLst>
          </p:nvPr>
        </p:nvGraphicFramePr>
        <p:xfrm>
          <a:off x="5436524" y="1233056"/>
          <a:ext cx="6068291" cy="4884995"/>
        </p:xfrm>
        <a:graphic>
          <a:graphicData uri="http://schemas.openxmlformats.org/drawingml/2006/table">
            <a:tbl>
              <a:tblPr firstRow="1" firstCol="1" bandRow="1"/>
              <a:tblGrid>
                <a:gridCol w="1387357">
                  <a:extLst>
                    <a:ext uri="{9D8B030D-6E8A-4147-A177-3AD203B41FA5}">
                      <a16:colId xmlns:a16="http://schemas.microsoft.com/office/drawing/2014/main" val="3279213020"/>
                    </a:ext>
                  </a:extLst>
                </a:gridCol>
                <a:gridCol w="1745151">
                  <a:extLst>
                    <a:ext uri="{9D8B030D-6E8A-4147-A177-3AD203B41FA5}">
                      <a16:colId xmlns:a16="http://schemas.microsoft.com/office/drawing/2014/main" val="3351506726"/>
                    </a:ext>
                  </a:extLst>
                </a:gridCol>
                <a:gridCol w="1013905">
                  <a:extLst>
                    <a:ext uri="{9D8B030D-6E8A-4147-A177-3AD203B41FA5}">
                      <a16:colId xmlns:a16="http://schemas.microsoft.com/office/drawing/2014/main" val="2674548587"/>
                    </a:ext>
                  </a:extLst>
                </a:gridCol>
                <a:gridCol w="1012314">
                  <a:extLst>
                    <a:ext uri="{9D8B030D-6E8A-4147-A177-3AD203B41FA5}">
                      <a16:colId xmlns:a16="http://schemas.microsoft.com/office/drawing/2014/main" val="1733424022"/>
                    </a:ext>
                  </a:extLst>
                </a:gridCol>
                <a:gridCol w="909564">
                  <a:extLst>
                    <a:ext uri="{9D8B030D-6E8A-4147-A177-3AD203B41FA5}">
                      <a16:colId xmlns:a16="http://schemas.microsoft.com/office/drawing/2014/main" val="264383987"/>
                    </a:ext>
                  </a:extLst>
                </a:gridCol>
              </a:tblGrid>
              <a:tr h="5959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600" b="0" i="0" dirty="0">
                          <a:effectLst/>
                          <a:latin typeface="Avenir LT Std 35 Light" panose="020B0402020203020204" pitchFamily="34" charset="0"/>
                          <a:cs typeface="Arial" panose="020B0604020202020204" pitchFamily="34" charset="0"/>
                        </a:rPr>
                        <a:t>Play Level</a:t>
                      </a:r>
                      <a:endParaRPr lang="en-US" sz="16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195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600" b="0" i="0" dirty="0">
                          <a:effectLst/>
                          <a:latin typeface="Avenir LT Std 35 Light" panose="020B0402020203020204" pitchFamily="34" charset="0"/>
                          <a:cs typeface="Arial" panose="020B0604020202020204" pitchFamily="34" charset="0"/>
                        </a:rPr>
                        <a:t>Examples</a:t>
                      </a:r>
                      <a:endParaRPr lang="en-US" sz="16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195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Observed</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195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Prompted</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1953"/>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Modeled</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A1953"/>
                    </a:solidFill>
                  </a:tcPr>
                </a:tc>
                <a:extLst>
                  <a:ext uri="{0D108BD9-81ED-4DB2-BD59-A6C34878D82A}">
                    <a16:rowId xmlns:a16="http://schemas.microsoft.com/office/drawing/2014/main" val="1308185824"/>
                  </a:ext>
                </a:extLst>
              </a:tr>
              <a:tr h="56553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solidFill>
                            <a:sysClr val="windowText" lastClr="000000"/>
                          </a:solidFill>
                          <a:effectLst/>
                          <a:latin typeface="Avenir LT Std 35 Light" panose="020B0402020203020204" pitchFamily="34" charset="0"/>
                          <a:cs typeface="Arial" panose="020B0604020202020204" pitchFamily="34" charset="0"/>
                        </a:rPr>
                        <a:t>Early Play</a:t>
                      </a:r>
                      <a:endParaRPr lang="en-US" sz="1500" b="0" i="0" dirty="0">
                        <a:solidFill>
                          <a:sysClr val="windowText" lastClr="000000"/>
                        </a:solidFill>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Squeezes dolls, </a:t>
                      </a:r>
                      <a:br>
                        <a:rPr lang="en-US" sz="1500" b="0" i="0" dirty="0">
                          <a:effectLst/>
                          <a:latin typeface="Avenir LT Std 35 Light" panose="020B0402020203020204" pitchFamily="34" charset="0"/>
                          <a:cs typeface="Arial" panose="020B0604020202020204" pitchFamily="34" charset="0"/>
                        </a:rPr>
                      </a:br>
                      <a:r>
                        <a:rPr lang="en-US" sz="1500" b="0" i="0" dirty="0">
                          <a:effectLst/>
                          <a:latin typeface="Avenir LT Std 35 Light" panose="020B0402020203020204" pitchFamily="34" charset="0"/>
                          <a:cs typeface="Arial" panose="020B0604020202020204" pitchFamily="34" charset="0"/>
                        </a:rPr>
                        <a:t>stands up the bottle</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n/a</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n/a</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83929582"/>
                  </a:ext>
                </a:extLst>
              </a:tr>
              <a:tr h="10874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solidFill>
                            <a:sysClr val="windowText" lastClr="000000"/>
                          </a:solidFill>
                          <a:effectLst/>
                          <a:latin typeface="Avenir LT Std 35 Light" panose="020B0402020203020204" pitchFamily="34" charset="0"/>
                          <a:cs typeface="Arial" panose="020B0604020202020204" pitchFamily="34" charset="0"/>
                        </a:rPr>
                        <a:t>Combination / Relational Play</a:t>
                      </a:r>
                      <a:endParaRPr lang="en-US" sz="1500" b="0" i="0" dirty="0">
                        <a:solidFill>
                          <a:sysClr val="windowText" lastClr="000000"/>
                        </a:solidFill>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Takes lid on or off </a:t>
                      </a:r>
                      <a:br>
                        <a:rPr lang="en-US" sz="1500" b="0" i="0" dirty="0">
                          <a:effectLst/>
                          <a:latin typeface="Avenir LT Std 35 Light" panose="020B0402020203020204" pitchFamily="34" charset="0"/>
                          <a:cs typeface="Arial" panose="020B0604020202020204" pitchFamily="34" charset="0"/>
                        </a:rPr>
                      </a:br>
                      <a:r>
                        <a:rPr lang="en-US" sz="1500" b="0" i="0" dirty="0">
                          <a:effectLst/>
                          <a:latin typeface="Avenir LT Std 35 Light" panose="020B0402020203020204" pitchFamily="34" charset="0"/>
                          <a:cs typeface="Arial" panose="020B0604020202020204" pitchFamily="34" charset="0"/>
                        </a:rPr>
                        <a:t>the teapot, puts sponge in the cup</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n/a</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n/a</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5768003"/>
                  </a:ext>
                </a:extLst>
              </a:tr>
              <a:tr h="10874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solidFill>
                            <a:sysClr val="windowText" lastClr="000000"/>
                          </a:solidFill>
                          <a:effectLst/>
                          <a:latin typeface="Avenir LT Std 35 Light" panose="020B0402020203020204" pitchFamily="34" charset="0"/>
                          <a:cs typeface="Arial" panose="020B0604020202020204" pitchFamily="34" charset="0"/>
                        </a:rPr>
                        <a:t>Pre-symbolic / Functional Play</a:t>
                      </a:r>
                      <a:endParaRPr lang="en-US" sz="1500" b="0" i="0" dirty="0">
                        <a:solidFill>
                          <a:sysClr val="windowText" lastClr="000000"/>
                        </a:solidFill>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Pretends to eat off </a:t>
                      </a:r>
                      <a:br>
                        <a:rPr lang="en-US" sz="1500" b="0" i="0" dirty="0">
                          <a:effectLst/>
                          <a:latin typeface="Avenir LT Std 35 Light" panose="020B0402020203020204" pitchFamily="34" charset="0"/>
                          <a:cs typeface="Arial" panose="020B0604020202020204" pitchFamily="34" charset="0"/>
                        </a:rPr>
                      </a:br>
                      <a:r>
                        <a:rPr lang="en-US" sz="1500" b="0" i="0" dirty="0">
                          <a:effectLst/>
                          <a:latin typeface="Avenir LT Std 35 Light" panose="020B0402020203020204" pitchFamily="34" charset="0"/>
                          <a:cs typeface="Arial" panose="020B0604020202020204" pitchFamily="34" charset="0"/>
                        </a:rPr>
                        <a:t>of the spoon, feeds baby with the spoon</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X</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X</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65098417"/>
                  </a:ext>
                </a:extLst>
              </a:tr>
              <a:tr h="125665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lnSpc>
                          <a:spcPct val="107000"/>
                        </a:lnSpc>
                        <a:spcBef>
                          <a:spcPts val="0"/>
                        </a:spcBef>
                        <a:spcAft>
                          <a:spcPts val="0"/>
                        </a:spcAft>
                      </a:pPr>
                      <a:r>
                        <a:rPr lang="en-US" sz="1500" b="0" i="0" dirty="0">
                          <a:solidFill>
                            <a:sysClr val="windowText" lastClr="000000"/>
                          </a:solidFill>
                          <a:effectLst/>
                          <a:latin typeface="Avenir LT Std 35 Light" panose="020B0402020203020204" pitchFamily="34" charset="0"/>
                          <a:cs typeface="Arial" panose="020B0604020202020204" pitchFamily="34" charset="0"/>
                        </a:rPr>
                        <a:t>Symbolic / Pretend Play</a:t>
                      </a:r>
                      <a:endParaRPr lang="en-US" sz="1500" b="0" i="0" dirty="0">
                        <a:solidFill>
                          <a:sysClr val="windowText" lastClr="000000"/>
                        </a:solidFill>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500" b="0" i="0" dirty="0">
                          <a:effectLst/>
                          <a:latin typeface="Avenir LT Std 35 Light" panose="020B0402020203020204" pitchFamily="34" charset="0"/>
                          <a:cs typeface="Arial" panose="020B0604020202020204" pitchFamily="34" charset="0"/>
                        </a:rPr>
                        <a:t>Uses sponge as food, feeds dolls, wipes it’s face, and then puts it to bed</a:t>
                      </a:r>
                      <a:endParaRPr lang="en-US" sz="1500" b="0"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X</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X</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lnSpc>
                          <a:spcPct val="107000"/>
                        </a:lnSpc>
                        <a:spcBef>
                          <a:spcPts val="0"/>
                        </a:spcBef>
                        <a:spcAft>
                          <a:spcPts val="0"/>
                        </a:spcAft>
                      </a:pPr>
                      <a:r>
                        <a:rPr lang="en-US" sz="1600" b="1" i="0" dirty="0">
                          <a:effectLst/>
                          <a:latin typeface="Avenir LT Std 35 Light" panose="020B0402020203020204" pitchFamily="34" charset="0"/>
                          <a:cs typeface="Arial" panose="020B0604020202020204" pitchFamily="34" charset="0"/>
                        </a:rPr>
                        <a:t>  X</a:t>
                      </a:r>
                      <a:endParaRPr lang="en-US" sz="1600" b="1" i="0" dirty="0">
                        <a:effectLst/>
                        <a:latin typeface="Avenir LT Std 35 Light" panose="020B0402020203020204" pitchFamily="34" charset="0"/>
                        <a:ea typeface="Yu Mincho"/>
                        <a:cs typeface="Arial" panose="020B0604020202020204" pitchFamily="34" charset="0"/>
                      </a:endParaRPr>
                    </a:p>
                  </a:txBody>
                  <a:tcPr marL="58171" marR="58171" marT="58171" marB="5817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67639806"/>
                  </a:ext>
                </a:extLst>
              </a:tr>
            </a:tbl>
          </a:graphicData>
        </a:graphic>
      </p:graphicFrame>
      <p:pic>
        <p:nvPicPr>
          <p:cNvPr id="11" name="Picture 10">
            <a:extLst>
              <a:ext uri="{FF2B5EF4-FFF2-40B4-BE49-F238E27FC236}">
                <a16:creationId xmlns:a16="http://schemas.microsoft.com/office/drawing/2014/main" id="{52088EFA-089F-F848-97B9-F53E6B573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3" name="Slide Number Placeholder 6">
            <a:extLst>
              <a:ext uri="{FF2B5EF4-FFF2-40B4-BE49-F238E27FC236}">
                <a16:creationId xmlns:a16="http://schemas.microsoft.com/office/drawing/2014/main" id="{F51CA1E9-6FC3-5447-857F-4203B0ECA98B}"/>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25</a:t>
            </a:fld>
            <a:endParaRPr lang="en-US" sz="1200" dirty="0">
              <a:solidFill>
                <a:schemeClr val="tx1"/>
              </a:solidFill>
            </a:endParaRPr>
          </a:p>
        </p:txBody>
      </p:sp>
      <p:pic>
        <p:nvPicPr>
          <p:cNvPr id="14" name="Picture 13">
            <a:extLst>
              <a:ext uri="{FF2B5EF4-FFF2-40B4-BE49-F238E27FC236}">
                <a16:creationId xmlns:a16="http://schemas.microsoft.com/office/drawing/2014/main" id="{4F322361-B96E-DF40-A1F4-BEE184FA86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5" name="Title 1">
            <a:extLst>
              <a:ext uri="{FF2B5EF4-FFF2-40B4-BE49-F238E27FC236}">
                <a16:creationId xmlns:a16="http://schemas.microsoft.com/office/drawing/2014/main" id="{8AD14DAA-6694-C44E-9551-54C7145CCF23}"/>
              </a:ext>
            </a:extLst>
          </p:cNvPr>
          <p:cNvSpPr txBox="1">
            <a:spLocks/>
          </p:cNvSpPr>
          <p:nvPr/>
        </p:nvSpPr>
        <p:spPr>
          <a:xfrm>
            <a:off x="36023"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1800" dirty="0">
                <a:solidFill>
                  <a:srgbClr val="3A1953"/>
                </a:solidFill>
                <a:latin typeface="Avenir LT Std 35 Light" panose="020B0402020203020204" pitchFamily="34" charset="0"/>
                <a:cs typeface="Arial" panose="020B0604020202020204" pitchFamily="34" charset="0"/>
              </a:rPr>
              <a:t>ASSESSMENT</a:t>
            </a:r>
          </a:p>
        </p:txBody>
      </p:sp>
      <p:sp>
        <p:nvSpPr>
          <p:cNvPr id="17" name="TextBox 16">
            <a:extLst>
              <a:ext uri="{FF2B5EF4-FFF2-40B4-BE49-F238E27FC236}">
                <a16:creationId xmlns:a16="http://schemas.microsoft.com/office/drawing/2014/main" id="{2A4001C7-2E60-4A48-AC19-B253D4B700D1}"/>
              </a:ext>
            </a:extLst>
          </p:cNvPr>
          <p:cNvSpPr txBox="1"/>
          <p:nvPr/>
        </p:nvSpPr>
        <p:spPr>
          <a:xfrm>
            <a:off x="1185635" y="3939698"/>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4</a:t>
            </a:r>
          </a:p>
        </p:txBody>
      </p:sp>
      <p:sp>
        <p:nvSpPr>
          <p:cNvPr id="18" name="Content Placeholder 2">
            <a:extLst>
              <a:ext uri="{FF2B5EF4-FFF2-40B4-BE49-F238E27FC236}">
                <a16:creationId xmlns:a16="http://schemas.microsoft.com/office/drawing/2014/main" id="{578DE52C-B178-A049-98C0-C038A71771F7}"/>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PURPOSE</a:t>
            </a:r>
          </a:p>
          <a:p>
            <a:pPr algn="l"/>
            <a:r>
              <a:rPr lang="en-US" sz="3100" dirty="0">
                <a:solidFill>
                  <a:schemeClr val="bg1">
                    <a:lumMod val="85000"/>
                  </a:schemeClr>
                </a:solidFill>
                <a:latin typeface="Avenir Light" panose="020B0402020203020204" pitchFamily="34" charset="77"/>
                <a:cs typeface="Arial" panose="020B0604020202020204" pitchFamily="34" charset="0"/>
              </a:rPr>
              <a:t>    MATERIALS</a:t>
            </a:r>
          </a:p>
          <a:p>
            <a:pPr algn="l"/>
            <a:r>
              <a:rPr lang="en-US" sz="3100" dirty="0">
                <a:solidFill>
                  <a:schemeClr val="bg1">
                    <a:lumMod val="85000"/>
                  </a:schemeClr>
                </a:solidFill>
                <a:latin typeface="Avenir Light" panose="020B0402020203020204" pitchFamily="34" charset="77"/>
                <a:cs typeface="Arial" panose="020B0604020202020204" pitchFamily="34" charset="0"/>
              </a:rPr>
              <a:t>    ADMINISTRATION</a:t>
            </a:r>
          </a:p>
          <a:p>
            <a:pPr algn="l"/>
            <a:r>
              <a:rPr lang="en-US" sz="3100" dirty="0">
                <a:solidFill>
                  <a:schemeClr val="bg1">
                    <a:lumMod val="85000"/>
                  </a:schemeClr>
                </a:solidFill>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SCORING</a:t>
            </a:r>
            <a:r>
              <a:rPr lang="en-US" sz="3100" dirty="0">
                <a:solidFill>
                  <a:schemeClr val="bg1">
                    <a:lumMod val="85000"/>
                  </a:schemeClr>
                </a:solidFill>
                <a:latin typeface="Avenir Light" panose="020B0402020203020204" pitchFamily="34" charset="77"/>
                <a:cs typeface="Arial" panose="020B0604020202020204" pitchFamily="34" charset="0"/>
              </a:rPr>
              <a:t> </a:t>
            </a:r>
            <a:endParaRPr lang="en-US" dirty="0">
              <a:solidFill>
                <a:schemeClr val="bg1">
                  <a:lumMod val="85000"/>
                </a:schemeClr>
              </a:solidFill>
            </a:endParaRPr>
          </a:p>
          <a:p>
            <a:pPr algn="l"/>
            <a:endParaRPr lang="en-US" dirty="0">
              <a:solidFill>
                <a:schemeClr val="bg1"/>
              </a:solidFill>
            </a:endParaRPr>
          </a:p>
        </p:txBody>
      </p:sp>
    </p:spTree>
    <p:extLst>
      <p:ext uri="{BB962C8B-B14F-4D97-AF65-F5344CB8AC3E}">
        <p14:creationId xmlns:p14="http://schemas.microsoft.com/office/powerpoint/2010/main" val="1913344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EE03768-D63C-3747-AA42-DC836F8AF7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6" name="Slide Number Placeholder 6">
            <a:extLst>
              <a:ext uri="{FF2B5EF4-FFF2-40B4-BE49-F238E27FC236}">
                <a16:creationId xmlns:a16="http://schemas.microsoft.com/office/drawing/2014/main" id="{72AE38DA-8362-5048-BAD3-ED851FF10723}"/>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26</a:t>
            </a:fld>
            <a:endParaRPr lang="en-US" sz="1200" dirty="0">
              <a:solidFill>
                <a:schemeClr val="tx1"/>
              </a:solidFill>
            </a:endParaRPr>
          </a:p>
        </p:txBody>
      </p:sp>
      <p:pic>
        <p:nvPicPr>
          <p:cNvPr id="17" name="Picture 16">
            <a:extLst>
              <a:ext uri="{FF2B5EF4-FFF2-40B4-BE49-F238E27FC236}">
                <a16:creationId xmlns:a16="http://schemas.microsoft.com/office/drawing/2014/main" id="{A31B71A6-618B-5C4A-B8E9-62702451C0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8" name="TextBox 17">
            <a:extLst>
              <a:ext uri="{FF2B5EF4-FFF2-40B4-BE49-F238E27FC236}">
                <a16:creationId xmlns:a16="http://schemas.microsoft.com/office/drawing/2014/main" id="{E58B39DC-6E63-3847-80DC-89B7BEEBBC13}"/>
              </a:ext>
            </a:extLst>
          </p:cNvPr>
          <p:cNvSpPr txBox="1"/>
          <p:nvPr/>
        </p:nvSpPr>
        <p:spPr>
          <a:xfrm>
            <a:off x="1465185" y="2696917"/>
            <a:ext cx="4813598" cy="1754326"/>
          </a:xfrm>
          <a:prstGeom prst="rect">
            <a:avLst/>
          </a:prstGeom>
          <a:noFill/>
        </p:spPr>
        <p:txBody>
          <a:bodyPr wrap="square" rtlCol="0">
            <a:spAutoFit/>
          </a:bodyPr>
          <a:lstStyle/>
          <a:p>
            <a:r>
              <a:rPr lang="en-US" sz="3600" dirty="0">
                <a:solidFill>
                  <a:schemeClr val="bg1">
                    <a:lumMod val="85000"/>
                  </a:schemeClr>
                </a:solidFill>
                <a:latin typeface="Avenir Light" panose="020B0402020203020204" pitchFamily="34" charset="77"/>
                <a:cs typeface="Arial" panose="020B0604020202020204" pitchFamily="34" charset="0"/>
              </a:rPr>
              <a:t>HIERARCHY</a:t>
            </a:r>
            <a:br>
              <a:rPr lang="en-US" sz="3600" dirty="0">
                <a:solidFill>
                  <a:srgbClr val="3A1953"/>
                </a:solidFill>
                <a:latin typeface="Avenir Light" panose="020B0402020203020204" pitchFamily="34" charset="77"/>
                <a:cs typeface="Arial" panose="020B0604020202020204" pitchFamily="34" charset="0"/>
              </a:rPr>
            </a:br>
            <a:r>
              <a:rPr lang="en-US" sz="3600" dirty="0">
                <a:solidFill>
                  <a:schemeClr val="bg1">
                    <a:lumMod val="85000"/>
                  </a:schemeClr>
                </a:solidFill>
                <a:latin typeface="Avenir Light" panose="020B0402020203020204" pitchFamily="34" charset="77"/>
                <a:cs typeface="Arial" panose="020B0604020202020204" pitchFamily="34" charset="0"/>
              </a:rPr>
              <a:t>ASSESSMENT</a:t>
            </a:r>
            <a:br>
              <a:rPr lang="en-US" sz="3600" dirty="0">
                <a:solidFill>
                  <a:schemeClr val="bg1">
                    <a:lumMod val="85000"/>
                  </a:schemeClr>
                </a:solidFill>
                <a:latin typeface="Avenir Light" panose="020B0402020203020204" pitchFamily="34" charset="77"/>
                <a:cs typeface="Arial" panose="020B0604020202020204" pitchFamily="34" charset="0"/>
              </a:rPr>
            </a:br>
            <a:r>
              <a:rPr lang="en-US" sz="3600" dirty="0">
                <a:solidFill>
                  <a:srgbClr val="3A1953"/>
                </a:solidFill>
                <a:latin typeface="Avenir Light" panose="020B0402020203020204" pitchFamily="34" charset="77"/>
                <a:cs typeface="Arial" panose="020B0604020202020204" pitchFamily="34" charset="0"/>
              </a:rPr>
              <a:t>GOALS</a:t>
            </a:r>
          </a:p>
        </p:txBody>
      </p:sp>
      <p:sp>
        <p:nvSpPr>
          <p:cNvPr id="8" name="TextBox 7">
            <a:extLst>
              <a:ext uri="{FF2B5EF4-FFF2-40B4-BE49-F238E27FC236}">
                <a16:creationId xmlns:a16="http://schemas.microsoft.com/office/drawing/2014/main" id="{ECE9B448-1F8C-B54B-9A9E-866617DDE556}"/>
              </a:ext>
            </a:extLst>
          </p:cNvPr>
          <p:cNvSpPr txBox="1"/>
          <p:nvPr/>
        </p:nvSpPr>
        <p:spPr>
          <a:xfrm>
            <a:off x="1018539" y="3804912"/>
            <a:ext cx="479896" cy="646331"/>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&gt;</a:t>
            </a:r>
          </a:p>
        </p:txBody>
      </p:sp>
      <p:sp>
        <p:nvSpPr>
          <p:cNvPr id="15" name="Title 1">
            <a:extLst>
              <a:ext uri="{FF2B5EF4-FFF2-40B4-BE49-F238E27FC236}">
                <a16:creationId xmlns:a16="http://schemas.microsoft.com/office/drawing/2014/main" id="{CAE8D2A3-4635-BA40-A499-60CAFB04906E}"/>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T Std 35 Light" panose="020B0402020203020204" pitchFamily="34" charset="0"/>
                <a:cs typeface="Arial" panose="020B0604020202020204" pitchFamily="34" charset="0"/>
              </a:rPr>
              <a:t>PLAY LEVELS</a:t>
            </a:r>
          </a:p>
        </p:txBody>
      </p:sp>
      <p:sp>
        <p:nvSpPr>
          <p:cNvPr id="23" name="Content Placeholder 2">
            <a:extLst>
              <a:ext uri="{FF2B5EF4-FFF2-40B4-BE49-F238E27FC236}">
                <a16:creationId xmlns:a16="http://schemas.microsoft.com/office/drawing/2014/main" id="{2EFA2245-D460-3442-B2E0-9489CCD72F02}"/>
              </a:ext>
            </a:extLst>
          </p:cNvPr>
          <p:cNvSpPr txBox="1">
            <a:spLocks/>
          </p:cNvSpPr>
          <p:nvPr/>
        </p:nvSpPr>
        <p:spPr>
          <a:xfrm>
            <a:off x="6791845" y="2938897"/>
            <a:ext cx="2704310" cy="12530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LEVELS</a:t>
            </a:r>
          </a:p>
          <a:p>
            <a:pPr algn="l"/>
            <a:r>
              <a:rPr lang="en-US" sz="3100" dirty="0">
                <a:latin typeface="Avenir Light" panose="020B0402020203020204" pitchFamily="34" charset="77"/>
                <a:cs typeface="Arial" panose="020B0604020202020204" pitchFamily="34" charset="0"/>
              </a:rPr>
              <a:t>    PLANNING</a:t>
            </a:r>
          </a:p>
        </p:txBody>
      </p:sp>
      <p:sp>
        <p:nvSpPr>
          <p:cNvPr id="24" name="TextBox 23">
            <a:extLst>
              <a:ext uri="{FF2B5EF4-FFF2-40B4-BE49-F238E27FC236}">
                <a16:creationId xmlns:a16="http://schemas.microsoft.com/office/drawing/2014/main" id="{17343D13-8D7C-F644-9868-B19B0FD491B5}"/>
              </a:ext>
            </a:extLst>
          </p:cNvPr>
          <p:cNvSpPr txBox="1"/>
          <p:nvPr/>
        </p:nvSpPr>
        <p:spPr>
          <a:xfrm>
            <a:off x="6615622" y="2921726"/>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25" name="TextBox 24">
            <a:extLst>
              <a:ext uri="{FF2B5EF4-FFF2-40B4-BE49-F238E27FC236}">
                <a16:creationId xmlns:a16="http://schemas.microsoft.com/office/drawing/2014/main" id="{5D1BC997-CB08-4643-A194-52DD1060D783}"/>
              </a:ext>
            </a:extLst>
          </p:cNvPr>
          <p:cNvSpPr txBox="1"/>
          <p:nvPr/>
        </p:nvSpPr>
        <p:spPr>
          <a:xfrm>
            <a:off x="6601772" y="3489764"/>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2</a:t>
            </a:r>
          </a:p>
        </p:txBody>
      </p:sp>
    </p:spTree>
    <p:extLst>
      <p:ext uri="{BB962C8B-B14F-4D97-AF65-F5344CB8AC3E}">
        <p14:creationId xmlns:p14="http://schemas.microsoft.com/office/powerpoint/2010/main" val="2236498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01DCFD-5BA8-1345-957B-C54E0342D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A3A65BB5-2819-FC41-AE00-CA635DC20430}"/>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27</a:t>
            </a:fld>
            <a:endParaRPr lang="en-US" sz="1200" dirty="0">
              <a:solidFill>
                <a:schemeClr val="tx1"/>
              </a:solidFill>
            </a:endParaRPr>
          </a:p>
        </p:txBody>
      </p:sp>
      <p:pic>
        <p:nvPicPr>
          <p:cNvPr id="16" name="Picture 15">
            <a:extLst>
              <a:ext uri="{FF2B5EF4-FFF2-40B4-BE49-F238E27FC236}">
                <a16:creationId xmlns:a16="http://schemas.microsoft.com/office/drawing/2014/main" id="{7ECD5242-F66C-3443-8831-4F259D114A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863BD887-5D18-DF45-97F7-F0A1F0E89D19}"/>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T Std 35 Light" panose="020B0402020203020204" pitchFamily="34" charset="0"/>
                <a:cs typeface="Arial" panose="020B0604020202020204" pitchFamily="34" charset="0"/>
              </a:rPr>
              <a:t>PLAY LEVELS:</a:t>
            </a:r>
            <a:br>
              <a:rPr lang="en-US" sz="1800" dirty="0">
                <a:solidFill>
                  <a:schemeClr val="bg1">
                    <a:lumMod val="50000"/>
                  </a:schemeClr>
                </a:solidFill>
                <a:latin typeface="Avenir LT Std 35 Light" panose="020B0402020203020204" pitchFamily="34" charset="0"/>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GOALS</a:t>
            </a:r>
          </a:p>
        </p:txBody>
      </p:sp>
      <p:sp>
        <p:nvSpPr>
          <p:cNvPr id="21" name="TextBox 20">
            <a:extLst>
              <a:ext uri="{FF2B5EF4-FFF2-40B4-BE49-F238E27FC236}">
                <a16:creationId xmlns:a16="http://schemas.microsoft.com/office/drawing/2014/main" id="{4C5839C4-F9CA-A44F-84F0-44EE1158D498}"/>
              </a:ext>
            </a:extLst>
          </p:cNvPr>
          <p:cNvSpPr txBox="1"/>
          <p:nvPr/>
        </p:nvSpPr>
        <p:spPr>
          <a:xfrm>
            <a:off x="5467050" y="1882430"/>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CURRENT LEVEL</a:t>
            </a:r>
          </a:p>
        </p:txBody>
      </p:sp>
      <p:sp>
        <p:nvSpPr>
          <p:cNvPr id="25" name="TextBox 24">
            <a:extLst>
              <a:ext uri="{FF2B5EF4-FFF2-40B4-BE49-F238E27FC236}">
                <a16:creationId xmlns:a16="http://schemas.microsoft.com/office/drawing/2014/main" id="{B0A4EBF1-8684-8945-B2F3-AA0E7E778A99}"/>
              </a:ext>
            </a:extLst>
          </p:cNvPr>
          <p:cNvSpPr txBox="1"/>
          <p:nvPr/>
        </p:nvSpPr>
        <p:spPr>
          <a:xfrm>
            <a:off x="5896718" y="2444479"/>
            <a:ext cx="4642115"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The most frequent spontaneous act across sets reveals the level the child is most comfortable playing.</a:t>
            </a:r>
          </a:p>
        </p:txBody>
      </p:sp>
      <p:sp>
        <p:nvSpPr>
          <p:cNvPr id="26" name="TextBox 25">
            <a:extLst>
              <a:ext uri="{FF2B5EF4-FFF2-40B4-BE49-F238E27FC236}">
                <a16:creationId xmlns:a16="http://schemas.microsoft.com/office/drawing/2014/main" id="{9FF78352-636D-604A-B78B-B9039CDD1CF9}"/>
              </a:ext>
            </a:extLst>
          </p:cNvPr>
          <p:cNvSpPr txBox="1"/>
          <p:nvPr/>
        </p:nvSpPr>
        <p:spPr>
          <a:xfrm>
            <a:off x="5467050" y="3729658"/>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NEXT LEVEL</a:t>
            </a:r>
          </a:p>
        </p:txBody>
      </p:sp>
      <p:sp>
        <p:nvSpPr>
          <p:cNvPr id="27" name="TextBox 26">
            <a:extLst>
              <a:ext uri="{FF2B5EF4-FFF2-40B4-BE49-F238E27FC236}">
                <a16:creationId xmlns:a16="http://schemas.microsoft.com/office/drawing/2014/main" id="{B88BF08A-A153-7B40-A9DD-24E5EAE8BD8D}"/>
              </a:ext>
            </a:extLst>
          </p:cNvPr>
          <p:cNvSpPr txBox="1"/>
          <p:nvPr/>
        </p:nvSpPr>
        <p:spPr>
          <a:xfrm>
            <a:off x="5896718" y="4291707"/>
            <a:ext cx="4857141" cy="1200329"/>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Higher levels that are demonstrated infrequently, occur with only one toy set, or appear only when given support suggest emerging skills</a:t>
            </a:r>
          </a:p>
        </p:txBody>
      </p:sp>
      <p:sp>
        <p:nvSpPr>
          <p:cNvPr id="30" name="Content Placeholder 2">
            <a:extLst>
              <a:ext uri="{FF2B5EF4-FFF2-40B4-BE49-F238E27FC236}">
                <a16:creationId xmlns:a16="http://schemas.microsoft.com/office/drawing/2014/main" id="{82573AED-F83B-5B4E-9E09-DC968349F8C6}"/>
              </a:ext>
            </a:extLst>
          </p:cNvPr>
          <p:cNvSpPr txBox="1">
            <a:spLocks/>
          </p:cNvSpPr>
          <p:nvPr/>
        </p:nvSpPr>
        <p:spPr>
          <a:xfrm>
            <a:off x="1259193" y="2835214"/>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LEVELS</a:t>
            </a:r>
          </a:p>
          <a:p>
            <a:pPr algn="l"/>
            <a:r>
              <a:rPr lang="en-US" sz="3100" dirty="0">
                <a:solidFill>
                  <a:srgbClr val="3A1953"/>
                </a:solidFill>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PLANNING   </a:t>
            </a:r>
            <a:endParaRPr lang="en-US" dirty="0">
              <a:solidFill>
                <a:schemeClr val="bg1">
                  <a:lumMod val="85000"/>
                </a:schemeClr>
              </a:solidFill>
            </a:endParaRPr>
          </a:p>
          <a:p>
            <a:pPr algn="l"/>
            <a:endParaRPr lang="en-US" dirty="0">
              <a:solidFill>
                <a:schemeClr val="bg1"/>
              </a:solidFill>
            </a:endParaRPr>
          </a:p>
        </p:txBody>
      </p:sp>
      <p:sp>
        <p:nvSpPr>
          <p:cNvPr id="31" name="TextBox 30">
            <a:extLst>
              <a:ext uri="{FF2B5EF4-FFF2-40B4-BE49-F238E27FC236}">
                <a16:creationId xmlns:a16="http://schemas.microsoft.com/office/drawing/2014/main" id="{4BB73DCC-98DB-444C-BC7E-D0DD84A86DC1}"/>
              </a:ext>
            </a:extLst>
          </p:cNvPr>
          <p:cNvSpPr txBox="1"/>
          <p:nvPr/>
        </p:nvSpPr>
        <p:spPr>
          <a:xfrm>
            <a:off x="1163464" y="2836886"/>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1</a:t>
            </a:r>
          </a:p>
        </p:txBody>
      </p:sp>
    </p:spTree>
    <p:extLst>
      <p:ext uri="{BB962C8B-B14F-4D97-AF65-F5344CB8AC3E}">
        <p14:creationId xmlns:p14="http://schemas.microsoft.com/office/powerpoint/2010/main" val="272910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066C674-5904-3547-B45C-F268852A54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5" name="Slide Number Placeholder 6">
            <a:extLst>
              <a:ext uri="{FF2B5EF4-FFF2-40B4-BE49-F238E27FC236}">
                <a16:creationId xmlns:a16="http://schemas.microsoft.com/office/drawing/2014/main" id="{557CE508-2D93-8F44-A2D5-075EA29E4BD9}"/>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28</a:t>
            </a:fld>
            <a:endParaRPr lang="en-US" sz="1200" dirty="0">
              <a:solidFill>
                <a:schemeClr val="tx1"/>
              </a:solidFill>
            </a:endParaRPr>
          </a:p>
        </p:txBody>
      </p:sp>
      <p:pic>
        <p:nvPicPr>
          <p:cNvPr id="16" name="Picture 15">
            <a:extLst>
              <a:ext uri="{FF2B5EF4-FFF2-40B4-BE49-F238E27FC236}">
                <a16:creationId xmlns:a16="http://schemas.microsoft.com/office/drawing/2014/main" id="{CC31F0BD-5E22-0A44-BEAF-69E4EDDAF0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5B871694-C789-6A47-BB9B-95EC149D94A1}"/>
              </a:ext>
            </a:extLst>
          </p:cNvPr>
          <p:cNvSpPr txBox="1">
            <a:spLocks/>
          </p:cNvSpPr>
          <p:nvPr/>
        </p:nvSpPr>
        <p:spPr>
          <a:xfrm>
            <a:off x="0" y="5868"/>
            <a:ext cx="12178148"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PLAY LEVELS:</a:t>
            </a:r>
            <a:br>
              <a:rPr lang="en-US" sz="1800" dirty="0">
                <a:solidFill>
                  <a:schemeClr val="bg1">
                    <a:lumMod val="50000"/>
                  </a:schemeClr>
                </a:solidFill>
                <a:latin typeface="Avenir Light" panose="020B0402020203020204" pitchFamily="34" charset="77"/>
                <a:cs typeface="Arial" panose="020B0604020202020204" pitchFamily="34" charset="0"/>
              </a:rPr>
            </a:br>
            <a:r>
              <a:rPr lang="en-US" sz="2400" dirty="0">
                <a:solidFill>
                  <a:srgbClr val="3A1953"/>
                </a:solidFill>
                <a:latin typeface="Avenir LT Std 35 Light" panose="020B0402020203020204" pitchFamily="34" charset="0"/>
                <a:cs typeface="Arial" panose="020B0604020202020204" pitchFamily="34" charset="0"/>
              </a:rPr>
              <a:t>GOALS</a:t>
            </a:r>
          </a:p>
        </p:txBody>
      </p:sp>
      <p:sp>
        <p:nvSpPr>
          <p:cNvPr id="22" name="TextBox 21">
            <a:extLst>
              <a:ext uri="{FF2B5EF4-FFF2-40B4-BE49-F238E27FC236}">
                <a16:creationId xmlns:a16="http://schemas.microsoft.com/office/drawing/2014/main" id="{31671CB4-3B2E-BD44-A9EF-68398BAD846E}"/>
              </a:ext>
            </a:extLst>
          </p:cNvPr>
          <p:cNvSpPr txBox="1"/>
          <p:nvPr/>
        </p:nvSpPr>
        <p:spPr>
          <a:xfrm>
            <a:off x="5467050" y="2032057"/>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GOAL:</a:t>
            </a:r>
          </a:p>
        </p:txBody>
      </p:sp>
      <p:sp>
        <p:nvSpPr>
          <p:cNvPr id="23" name="TextBox 22">
            <a:extLst>
              <a:ext uri="{FF2B5EF4-FFF2-40B4-BE49-F238E27FC236}">
                <a16:creationId xmlns:a16="http://schemas.microsoft.com/office/drawing/2014/main" id="{98035B4A-E94D-F14F-9BD1-B177E4052EB8}"/>
              </a:ext>
            </a:extLst>
          </p:cNvPr>
          <p:cNvSpPr txBox="1"/>
          <p:nvPr/>
        </p:nvSpPr>
        <p:spPr>
          <a:xfrm>
            <a:off x="5896718" y="2594106"/>
            <a:ext cx="4642115" cy="646331"/>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To have the child complete the target level of play without support</a:t>
            </a:r>
          </a:p>
        </p:txBody>
      </p:sp>
      <p:sp>
        <p:nvSpPr>
          <p:cNvPr id="24" name="TextBox 23">
            <a:extLst>
              <a:ext uri="{FF2B5EF4-FFF2-40B4-BE49-F238E27FC236}">
                <a16:creationId xmlns:a16="http://schemas.microsoft.com/office/drawing/2014/main" id="{FA7F46C2-A291-1048-8936-0E0CE33BBB91}"/>
              </a:ext>
            </a:extLst>
          </p:cNvPr>
          <p:cNvSpPr txBox="1"/>
          <p:nvPr/>
        </p:nvSpPr>
        <p:spPr>
          <a:xfrm>
            <a:off x="5467050" y="3541264"/>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INTERVENTION PLAN:</a:t>
            </a:r>
          </a:p>
        </p:txBody>
      </p:sp>
      <p:sp>
        <p:nvSpPr>
          <p:cNvPr id="25" name="TextBox 24">
            <a:extLst>
              <a:ext uri="{FF2B5EF4-FFF2-40B4-BE49-F238E27FC236}">
                <a16:creationId xmlns:a16="http://schemas.microsoft.com/office/drawing/2014/main" id="{8EB3BFAD-BD08-2A4D-ABAA-B46E1E14F970}"/>
              </a:ext>
            </a:extLst>
          </p:cNvPr>
          <p:cNvSpPr txBox="1"/>
          <p:nvPr/>
        </p:nvSpPr>
        <p:spPr>
          <a:xfrm>
            <a:off x="5896719" y="4103313"/>
            <a:ext cx="4522290" cy="646331"/>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Join the child at their preferred play level and scaffold higher-level skills</a:t>
            </a:r>
          </a:p>
        </p:txBody>
      </p:sp>
      <p:sp>
        <p:nvSpPr>
          <p:cNvPr id="27" name="Content Placeholder 2">
            <a:extLst>
              <a:ext uri="{FF2B5EF4-FFF2-40B4-BE49-F238E27FC236}">
                <a16:creationId xmlns:a16="http://schemas.microsoft.com/office/drawing/2014/main" id="{0054F827-CFBE-6541-821E-2ED0FB4F4563}"/>
              </a:ext>
            </a:extLst>
          </p:cNvPr>
          <p:cNvSpPr txBox="1">
            <a:spLocks/>
          </p:cNvSpPr>
          <p:nvPr/>
        </p:nvSpPr>
        <p:spPr>
          <a:xfrm>
            <a:off x="1259193" y="2835214"/>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LEVELS</a:t>
            </a:r>
          </a:p>
          <a:p>
            <a:pPr algn="l"/>
            <a:r>
              <a:rPr lang="en-US" sz="3100" dirty="0">
                <a:solidFill>
                  <a:srgbClr val="3A1953"/>
                </a:solidFill>
                <a:latin typeface="Avenir Light" panose="020B0402020203020204" pitchFamily="34" charset="77"/>
                <a:cs typeface="Arial" panose="020B0604020202020204" pitchFamily="34" charset="0"/>
              </a:rPr>
              <a:t>    PLANNING</a:t>
            </a:r>
            <a:r>
              <a:rPr lang="en-US" sz="3100" dirty="0">
                <a:solidFill>
                  <a:schemeClr val="bg1">
                    <a:lumMod val="85000"/>
                  </a:schemeClr>
                </a:solidFill>
                <a:latin typeface="Avenir Light" panose="020B0402020203020204" pitchFamily="34" charset="77"/>
                <a:cs typeface="Arial" panose="020B0604020202020204" pitchFamily="34" charset="0"/>
              </a:rPr>
              <a:t>   </a:t>
            </a:r>
            <a:endParaRPr lang="en-US" dirty="0">
              <a:solidFill>
                <a:schemeClr val="bg1">
                  <a:lumMod val="85000"/>
                </a:schemeClr>
              </a:solidFill>
            </a:endParaRPr>
          </a:p>
          <a:p>
            <a:pPr algn="l"/>
            <a:endParaRPr lang="en-US" dirty="0">
              <a:solidFill>
                <a:schemeClr val="bg1"/>
              </a:solidFill>
            </a:endParaRPr>
          </a:p>
        </p:txBody>
      </p:sp>
      <p:sp>
        <p:nvSpPr>
          <p:cNvPr id="28" name="TextBox 27">
            <a:extLst>
              <a:ext uri="{FF2B5EF4-FFF2-40B4-BE49-F238E27FC236}">
                <a16:creationId xmlns:a16="http://schemas.microsoft.com/office/drawing/2014/main" id="{36C48CA1-574B-604D-9516-51A261BC2768}"/>
              </a:ext>
            </a:extLst>
          </p:cNvPr>
          <p:cNvSpPr txBox="1"/>
          <p:nvPr/>
        </p:nvSpPr>
        <p:spPr>
          <a:xfrm>
            <a:off x="1166237" y="3404915"/>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Tree>
    <p:extLst>
      <p:ext uri="{BB962C8B-B14F-4D97-AF65-F5344CB8AC3E}">
        <p14:creationId xmlns:p14="http://schemas.microsoft.com/office/powerpoint/2010/main" val="5270074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1612100" y="2998006"/>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INTERVENTION</a:t>
            </a:r>
            <a:br>
              <a:rPr lang="en-US" sz="3600" dirty="0">
                <a:solidFill>
                  <a:schemeClr val="bg1"/>
                </a:solidFill>
                <a:latin typeface="Avenir Light" panose="020B0402020203020204" pitchFamily="34" charset="77"/>
                <a:cs typeface="Arial" panose="020B0604020202020204" pitchFamily="34" charset="0"/>
              </a:rPr>
            </a:br>
            <a:r>
              <a:rPr lang="en-US" sz="3600" dirty="0">
                <a:solidFill>
                  <a:schemeClr val="bg1"/>
                </a:solidFill>
                <a:latin typeface="Avenir Light" panose="020B0402020203020204" pitchFamily="34" charset="77"/>
                <a:cs typeface="Arial" panose="020B0604020202020204" pitchFamily="34" charset="0"/>
              </a:rPr>
              <a:t>STRATEGIES</a:t>
            </a:r>
            <a:endParaRPr lang="en-US" sz="3600" dirty="0">
              <a:solidFill>
                <a:schemeClr val="bg1"/>
              </a:solidFill>
              <a:latin typeface="Avenir Light" panose="020B0402020203020204" pitchFamily="34" charset="77"/>
            </a:endParaRPr>
          </a:p>
        </p:txBody>
      </p:sp>
      <p:sp>
        <p:nvSpPr>
          <p:cNvPr id="8" name="Title 1">
            <a:extLst>
              <a:ext uri="{FF2B5EF4-FFF2-40B4-BE49-F238E27FC236}">
                <a16:creationId xmlns:a16="http://schemas.microsoft.com/office/drawing/2014/main" id="{6ED438FB-376A-B94A-883E-62AE7C156411}"/>
              </a:ext>
            </a:extLst>
          </p:cNvPr>
          <p:cNvSpPr txBox="1">
            <a:spLocks/>
          </p:cNvSpPr>
          <p:nvPr/>
        </p:nvSpPr>
        <p:spPr>
          <a:xfrm>
            <a:off x="922886" y="2998006"/>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LT Std 45 Book" panose="020B0502020203020204" pitchFamily="34" charset="0"/>
                <a:cs typeface="Arial" panose="020B0604020202020204" pitchFamily="34" charset="0"/>
              </a:rPr>
              <a:t>3</a:t>
            </a:r>
            <a:endParaRPr lang="en-US" sz="3600" dirty="0">
              <a:solidFill>
                <a:schemeClr val="bg1"/>
              </a:solidFill>
              <a:latin typeface="Avenir LT Std 45 Book" panose="020B0502020203020204" pitchFamily="34" charset="0"/>
            </a:endParaRPr>
          </a:p>
        </p:txBody>
      </p:sp>
      <p:sp>
        <p:nvSpPr>
          <p:cNvPr id="10" name="Content Placeholder 2">
            <a:extLst>
              <a:ext uri="{FF2B5EF4-FFF2-40B4-BE49-F238E27FC236}">
                <a16:creationId xmlns:a16="http://schemas.microsoft.com/office/drawing/2014/main" id="{5F6248B7-5B20-E84A-86C1-B3E319444E9B}"/>
              </a:ext>
            </a:extLst>
          </p:cNvPr>
          <p:cNvSpPr txBox="1">
            <a:spLocks/>
          </p:cNvSpPr>
          <p:nvPr/>
        </p:nvSpPr>
        <p:spPr>
          <a:xfrm>
            <a:off x="6222996" y="2190570"/>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solidFill>
                <a:latin typeface="Avenir Light" panose="020B0402020203020204" pitchFamily="34" charset="77"/>
                <a:cs typeface="Arial" panose="020B0604020202020204" pitchFamily="34" charset="0"/>
              </a:rPr>
              <a:t>    FOLLOW CHILD’S LEAD</a:t>
            </a:r>
          </a:p>
          <a:p>
            <a:pPr algn="l"/>
            <a:r>
              <a:rPr lang="en-US" sz="2900" dirty="0">
                <a:solidFill>
                  <a:schemeClr val="bg1"/>
                </a:solidFill>
                <a:latin typeface="Avenir Light" panose="020B0402020203020204" pitchFamily="34" charset="77"/>
                <a:cs typeface="Arial" panose="020B0604020202020204" pitchFamily="34" charset="0"/>
              </a:rPr>
              <a:t>    ARRANGE ENVIRONMENT</a:t>
            </a:r>
          </a:p>
          <a:p>
            <a:pPr algn="l"/>
            <a:r>
              <a:rPr lang="en-US" sz="2900" dirty="0">
                <a:solidFill>
                  <a:schemeClr val="bg1"/>
                </a:solidFill>
                <a:latin typeface="Avenir Light" panose="020B0402020203020204" pitchFamily="34" charset="77"/>
                <a:cs typeface="Arial" panose="020B0604020202020204" pitchFamily="34" charset="0"/>
              </a:rPr>
              <a:t>    MIRROR AND MAP</a:t>
            </a:r>
          </a:p>
          <a:p>
            <a:pPr algn="l"/>
            <a:r>
              <a:rPr lang="en-US" sz="2900" dirty="0">
                <a:solidFill>
                  <a:schemeClr val="bg1"/>
                </a:solidFill>
                <a:latin typeface="Avenir Light" panose="020B0402020203020204" pitchFamily="34" charset="77"/>
                <a:cs typeface="Arial" panose="020B0604020202020204" pitchFamily="34" charset="0"/>
              </a:rPr>
              <a:t>    BUILD PREDICTABLE STEPS</a:t>
            </a:r>
          </a:p>
          <a:p>
            <a:pPr algn="l"/>
            <a:r>
              <a:rPr lang="en-US" sz="2900" dirty="0">
                <a:solidFill>
                  <a:schemeClr val="bg1"/>
                </a:solidFill>
                <a:latin typeface="Avenir Light" panose="020B0402020203020204" pitchFamily="34" charset="77"/>
                <a:cs typeface="Arial" panose="020B0604020202020204" pitchFamily="34" charset="0"/>
              </a:rPr>
              <a:t>    EXPAND PLAY</a:t>
            </a:r>
            <a:endParaRPr lang="en-US" sz="2900" dirty="0">
              <a:solidFill>
                <a:schemeClr val="bg1"/>
              </a:solidFill>
            </a:endParaRPr>
          </a:p>
          <a:p>
            <a:pPr algn="l"/>
            <a:endParaRPr lang="en-US" dirty="0">
              <a:solidFill>
                <a:schemeClr val="bg1"/>
              </a:solidFill>
            </a:endParaRPr>
          </a:p>
        </p:txBody>
      </p:sp>
      <p:sp>
        <p:nvSpPr>
          <p:cNvPr id="11" name="TextBox 10">
            <a:extLst>
              <a:ext uri="{FF2B5EF4-FFF2-40B4-BE49-F238E27FC236}">
                <a16:creationId xmlns:a16="http://schemas.microsoft.com/office/drawing/2014/main" id="{63DBFC7C-8D2E-DA44-AC07-3BCDF43673EA}"/>
              </a:ext>
            </a:extLst>
          </p:cNvPr>
          <p:cNvSpPr txBox="1"/>
          <p:nvPr/>
        </p:nvSpPr>
        <p:spPr>
          <a:xfrm>
            <a:off x="6017108" y="2156952"/>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1</a:t>
            </a:r>
          </a:p>
        </p:txBody>
      </p:sp>
      <p:sp>
        <p:nvSpPr>
          <p:cNvPr id="12" name="TextBox 11">
            <a:extLst>
              <a:ext uri="{FF2B5EF4-FFF2-40B4-BE49-F238E27FC236}">
                <a16:creationId xmlns:a16="http://schemas.microsoft.com/office/drawing/2014/main" id="{4900E738-AB1B-DB42-90A7-96641CE0BD75}"/>
              </a:ext>
            </a:extLst>
          </p:cNvPr>
          <p:cNvSpPr txBox="1"/>
          <p:nvPr/>
        </p:nvSpPr>
        <p:spPr>
          <a:xfrm>
            <a:off x="6003258" y="272499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2</a:t>
            </a:r>
          </a:p>
        </p:txBody>
      </p:sp>
      <p:sp>
        <p:nvSpPr>
          <p:cNvPr id="13" name="TextBox 12">
            <a:extLst>
              <a:ext uri="{FF2B5EF4-FFF2-40B4-BE49-F238E27FC236}">
                <a16:creationId xmlns:a16="http://schemas.microsoft.com/office/drawing/2014/main" id="{7096F853-6847-A64A-BEEB-CB01F14DB1CD}"/>
              </a:ext>
            </a:extLst>
          </p:cNvPr>
          <p:cNvSpPr txBox="1"/>
          <p:nvPr/>
        </p:nvSpPr>
        <p:spPr>
          <a:xfrm>
            <a:off x="6006031" y="3276394"/>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3</a:t>
            </a:r>
          </a:p>
        </p:txBody>
      </p:sp>
      <p:sp>
        <p:nvSpPr>
          <p:cNvPr id="15" name="TextBox 14">
            <a:extLst>
              <a:ext uri="{FF2B5EF4-FFF2-40B4-BE49-F238E27FC236}">
                <a16:creationId xmlns:a16="http://schemas.microsoft.com/office/drawing/2014/main" id="{A55B3920-661B-5542-B846-8680B2489517}"/>
              </a:ext>
            </a:extLst>
          </p:cNvPr>
          <p:cNvSpPr txBox="1"/>
          <p:nvPr/>
        </p:nvSpPr>
        <p:spPr>
          <a:xfrm>
            <a:off x="6025429" y="3811177"/>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4</a:t>
            </a:r>
          </a:p>
        </p:txBody>
      </p:sp>
      <p:sp>
        <p:nvSpPr>
          <p:cNvPr id="31" name="TextBox 30">
            <a:extLst>
              <a:ext uri="{FF2B5EF4-FFF2-40B4-BE49-F238E27FC236}">
                <a16:creationId xmlns:a16="http://schemas.microsoft.com/office/drawing/2014/main" id="{6351712D-1705-7148-934E-31E765027F36}"/>
              </a:ext>
            </a:extLst>
          </p:cNvPr>
          <p:cNvSpPr txBox="1"/>
          <p:nvPr/>
        </p:nvSpPr>
        <p:spPr>
          <a:xfrm>
            <a:off x="6033733" y="432701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5</a:t>
            </a:r>
          </a:p>
        </p:txBody>
      </p:sp>
    </p:spTree>
    <p:extLst>
      <p:ext uri="{BB962C8B-B14F-4D97-AF65-F5344CB8AC3E}">
        <p14:creationId xmlns:p14="http://schemas.microsoft.com/office/powerpoint/2010/main" val="302985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9530" y="3894454"/>
            <a:ext cx="7312940" cy="129231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0949" y="1164588"/>
            <a:ext cx="2218142" cy="2218142"/>
          </a:xfrm>
          <a:prstGeom prst="rect">
            <a:avLst/>
          </a:prstGeom>
        </p:spPr>
      </p:pic>
      <p:sp>
        <p:nvSpPr>
          <p:cNvPr id="4" name="Slide Number Placeholder 3"/>
          <p:cNvSpPr>
            <a:spLocks noGrp="1"/>
          </p:cNvSpPr>
          <p:nvPr>
            <p:ph type="sldNum" sz="quarter" idx="12"/>
          </p:nvPr>
        </p:nvSpPr>
        <p:spPr/>
        <p:txBody>
          <a:bodyPr/>
          <a:lstStyle/>
          <a:p>
            <a:fld id="{98338A15-41F3-4014-8E0C-0A9188218374}" type="slidenum">
              <a:rPr lang="en-US" smtClean="0"/>
              <a:t>3</a:t>
            </a:fld>
            <a:endParaRPr lang="en-US"/>
          </a:p>
        </p:txBody>
      </p:sp>
    </p:spTree>
    <p:extLst>
      <p:ext uri="{BB962C8B-B14F-4D97-AF65-F5344CB8AC3E}">
        <p14:creationId xmlns:p14="http://schemas.microsoft.com/office/powerpoint/2010/main" val="251047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9A061C6-F0F6-4646-B880-B394D7240B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1" name="Slide Number Placeholder 6">
            <a:extLst>
              <a:ext uri="{FF2B5EF4-FFF2-40B4-BE49-F238E27FC236}">
                <a16:creationId xmlns:a16="http://schemas.microsoft.com/office/drawing/2014/main" id="{EF50D1DA-1A04-904B-AA42-B869D60954D9}"/>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30</a:t>
            </a:fld>
            <a:endParaRPr lang="en-US" sz="1200" dirty="0">
              <a:solidFill>
                <a:schemeClr val="tx1"/>
              </a:solidFill>
            </a:endParaRPr>
          </a:p>
        </p:txBody>
      </p:sp>
      <p:pic>
        <p:nvPicPr>
          <p:cNvPr id="12" name="Picture 11">
            <a:extLst>
              <a:ext uri="{FF2B5EF4-FFF2-40B4-BE49-F238E27FC236}">
                <a16:creationId xmlns:a16="http://schemas.microsoft.com/office/drawing/2014/main" id="{6FDD0BB0-D8F8-754E-B5B3-B5348FAA62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extBox 13">
            <a:extLst>
              <a:ext uri="{FF2B5EF4-FFF2-40B4-BE49-F238E27FC236}">
                <a16:creationId xmlns:a16="http://schemas.microsoft.com/office/drawing/2014/main" id="{BA3CA79F-61ED-9148-BEC8-FAED6BC939F1}"/>
              </a:ext>
            </a:extLst>
          </p:cNvPr>
          <p:cNvSpPr txBox="1"/>
          <p:nvPr/>
        </p:nvSpPr>
        <p:spPr>
          <a:xfrm>
            <a:off x="5163030" y="1392614"/>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18" name="TextBox 17">
            <a:extLst>
              <a:ext uri="{FF2B5EF4-FFF2-40B4-BE49-F238E27FC236}">
                <a16:creationId xmlns:a16="http://schemas.microsoft.com/office/drawing/2014/main" id="{35BFB47E-DB86-B04E-BC7F-DA5CCD2AB19C}"/>
              </a:ext>
            </a:extLst>
          </p:cNvPr>
          <p:cNvSpPr txBox="1"/>
          <p:nvPr/>
        </p:nvSpPr>
        <p:spPr>
          <a:xfrm>
            <a:off x="5535493" y="1927425"/>
            <a:ext cx="6996276" cy="1785104"/>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Follow child’s ideas and preferences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Be flexible in how you play with toys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Notice child’s behavior</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Avoid questions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Avoid directions</a:t>
            </a:r>
          </a:p>
          <a:p>
            <a:pPr marL="342900" indent="-34290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6A236E6-3109-6749-8F98-F8AD4B2E216F}"/>
              </a:ext>
            </a:extLst>
          </p:cNvPr>
          <p:cNvSpPr txBox="1"/>
          <p:nvPr/>
        </p:nvSpPr>
        <p:spPr>
          <a:xfrm>
            <a:off x="5163030" y="3642454"/>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WHY:</a:t>
            </a:r>
          </a:p>
        </p:txBody>
      </p:sp>
      <p:sp>
        <p:nvSpPr>
          <p:cNvPr id="23" name="TextBox 22">
            <a:extLst>
              <a:ext uri="{FF2B5EF4-FFF2-40B4-BE49-F238E27FC236}">
                <a16:creationId xmlns:a16="http://schemas.microsoft.com/office/drawing/2014/main" id="{BB3EDBBE-1F63-2446-9AD8-F928A82E7878}"/>
              </a:ext>
            </a:extLst>
          </p:cNvPr>
          <p:cNvSpPr txBox="1"/>
          <p:nvPr/>
        </p:nvSpPr>
        <p:spPr>
          <a:xfrm>
            <a:off x="5542421" y="4147331"/>
            <a:ext cx="5108407" cy="147732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This creates responsive interactions that align with how children learn at this early age</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Following the child’s lead naturally reinforces and encourages the child’s play and communication</a:t>
            </a:r>
          </a:p>
        </p:txBody>
      </p:sp>
      <p:sp>
        <p:nvSpPr>
          <p:cNvPr id="24" name="Title 1">
            <a:extLst>
              <a:ext uri="{FF2B5EF4-FFF2-40B4-BE49-F238E27FC236}">
                <a16:creationId xmlns:a16="http://schemas.microsoft.com/office/drawing/2014/main" id="{21FD2EB5-6CF6-B14C-80C1-97C073305F52}"/>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25" name="TextBox 24">
            <a:extLst>
              <a:ext uri="{FF2B5EF4-FFF2-40B4-BE49-F238E27FC236}">
                <a16:creationId xmlns:a16="http://schemas.microsoft.com/office/drawing/2014/main" id="{9D52CC91-B510-F242-8671-A332CC50C60A}"/>
              </a:ext>
            </a:extLst>
          </p:cNvPr>
          <p:cNvSpPr txBox="1"/>
          <p:nvPr/>
        </p:nvSpPr>
        <p:spPr>
          <a:xfrm>
            <a:off x="1183295" y="2502487"/>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1</a:t>
            </a:r>
          </a:p>
        </p:txBody>
      </p:sp>
      <p:sp>
        <p:nvSpPr>
          <p:cNvPr id="27" name="Content Placeholder 2">
            <a:extLst>
              <a:ext uri="{FF2B5EF4-FFF2-40B4-BE49-F238E27FC236}">
                <a16:creationId xmlns:a16="http://schemas.microsoft.com/office/drawing/2014/main" id="{5D160289-92F9-E94A-87CE-54FD62E6E9FA}"/>
              </a:ext>
            </a:extLst>
          </p:cNvPr>
          <p:cNvSpPr txBox="1">
            <a:spLocks/>
          </p:cNvSpPr>
          <p:nvPr/>
        </p:nvSpPr>
        <p:spPr>
          <a:xfrm>
            <a:off x="1256853" y="2509129"/>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FOLLOW</a:t>
            </a:r>
          </a:p>
          <a:p>
            <a:pPr algn="l"/>
            <a:r>
              <a:rPr lang="en-US" sz="3100" dirty="0">
                <a:solidFill>
                  <a:srgbClr val="3A1953"/>
                </a:solidFill>
                <a:latin typeface="Avenir Light" panose="020B0402020203020204" pitchFamily="34" charset="77"/>
                <a:cs typeface="Arial" panose="020B0604020202020204" pitchFamily="34" charset="0"/>
              </a:rPr>
              <a:t>    THE CHILD’S</a:t>
            </a:r>
          </a:p>
          <a:p>
            <a:pPr algn="l"/>
            <a:r>
              <a:rPr lang="en-US" sz="3100" dirty="0">
                <a:solidFill>
                  <a:srgbClr val="3A1953"/>
                </a:solidFill>
                <a:latin typeface="Avenir Light" panose="020B0402020203020204" pitchFamily="34" charset="77"/>
                <a:cs typeface="Arial" panose="020B0604020202020204" pitchFamily="34" charset="0"/>
              </a:rPr>
              <a:t>    LEAD</a:t>
            </a:r>
          </a:p>
          <a:p>
            <a:pPr algn="l"/>
            <a:endParaRPr lang="en-US" dirty="0">
              <a:solidFill>
                <a:schemeClr val="bg1"/>
              </a:solidFill>
            </a:endParaRPr>
          </a:p>
        </p:txBody>
      </p:sp>
    </p:spTree>
    <p:extLst>
      <p:ext uri="{BB962C8B-B14F-4D97-AF65-F5344CB8AC3E}">
        <p14:creationId xmlns:p14="http://schemas.microsoft.com/office/powerpoint/2010/main" val="3003619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FA2B95-FF53-EF43-97D6-1B405DECB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E7B43992-CD88-EC4A-8C4C-1EC44C1D94BA}"/>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31</a:t>
            </a:fld>
            <a:endParaRPr lang="en-US" sz="1200" dirty="0">
              <a:solidFill>
                <a:schemeClr val="tx1"/>
              </a:solidFill>
            </a:endParaRPr>
          </a:p>
        </p:txBody>
      </p:sp>
      <p:pic>
        <p:nvPicPr>
          <p:cNvPr id="10" name="Picture 9">
            <a:extLst>
              <a:ext uri="{FF2B5EF4-FFF2-40B4-BE49-F238E27FC236}">
                <a16:creationId xmlns:a16="http://schemas.microsoft.com/office/drawing/2014/main" id="{01407849-FF6C-714B-85F3-FBAA7C2FB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Title 1">
            <a:extLst>
              <a:ext uri="{FF2B5EF4-FFF2-40B4-BE49-F238E27FC236}">
                <a16:creationId xmlns:a16="http://schemas.microsoft.com/office/drawing/2014/main" id="{F3D73AD1-CF26-C842-AFAC-3A444E3BB7F9}"/>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4" name="Content Placeholder 2">
            <a:extLst>
              <a:ext uri="{FF2B5EF4-FFF2-40B4-BE49-F238E27FC236}">
                <a16:creationId xmlns:a16="http://schemas.microsoft.com/office/drawing/2014/main" id="{C2C6C5B8-7731-F547-90CE-E9E4BFEC834A}"/>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413522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65336C-F678-0D4F-AA9B-EC38A7DD6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6" name="Slide Number Placeholder 6">
            <a:extLst>
              <a:ext uri="{FF2B5EF4-FFF2-40B4-BE49-F238E27FC236}">
                <a16:creationId xmlns:a16="http://schemas.microsoft.com/office/drawing/2014/main" id="{778502D3-0241-D541-B9E5-70A1AA95F90B}"/>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32</a:t>
            </a:fld>
            <a:endParaRPr lang="en-US" sz="1200" dirty="0">
              <a:solidFill>
                <a:schemeClr val="tx1"/>
              </a:solidFill>
            </a:endParaRPr>
          </a:p>
        </p:txBody>
      </p:sp>
      <p:pic>
        <p:nvPicPr>
          <p:cNvPr id="17" name="Picture 16">
            <a:extLst>
              <a:ext uri="{FF2B5EF4-FFF2-40B4-BE49-F238E27FC236}">
                <a16:creationId xmlns:a16="http://schemas.microsoft.com/office/drawing/2014/main" id="{FABAE825-8D0A-0D48-B9C4-9CBBDA925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8" name="TextBox 17">
            <a:extLst>
              <a:ext uri="{FF2B5EF4-FFF2-40B4-BE49-F238E27FC236}">
                <a16:creationId xmlns:a16="http://schemas.microsoft.com/office/drawing/2014/main" id="{82CE52E1-47BA-5043-B600-69DCF0FE6645}"/>
              </a:ext>
            </a:extLst>
          </p:cNvPr>
          <p:cNvSpPr txBox="1"/>
          <p:nvPr/>
        </p:nvSpPr>
        <p:spPr>
          <a:xfrm>
            <a:off x="1183295" y="2502487"/>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
        <p:nvSpPr>
          <p:cNvPr id="19" name="Content Placeholder 2">
            <a:extLst>
              <a:ext uri="{FF2B5EF4-FFF2-40B4-BE49-F238E27FC236}">
                <a16:creationId xmlns:a16="http://schemas.microsoft.com/office/drawing/2014/main" id="{51F74FA9-24A0-6840-9455-3DCF5E80D6EA}"/>
              </a:ext>
            </a:extLst>
          </p:cNvPr>
          <p:cNvSpPr txBox="1">
            <a:spLocks/>
          </p:cNvSpPr>
          <p:nvPr/>
        </p:nvSpPr>
        <p:spPr>
          <a:xfrm>
            <a:off x="1256853" y="2509129"/>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ARRANGE</a:t>
            </a:r>
          </a:p>
          <a:p>
            <a:pPr algn="l"/>
            <a:r>
              <a:rPr lang="en-US" sz="3100" dirty="0">
                <a:solidFill>
                  <a:srgbClr val="3A1953"/>
                </a:solidFill>
                <a:latin typeface="Avenir Light" panose="020B0402020203020204" pitchFamily="34" charset="77"/>
                <a:cs typeface="Arial" panose="020B0604020202020204" pitchFamily="34" charset="0"/>
              </a:rPr>
              <a:t>    THE</a:t>
            </a:r>
          </a:p>
          <a:p>
            <a:pPr algn="l"/>
            <a:r>
              <a:rPr lang="en-US" sz="3100" dirty="0">
                <a:solidFill>
                  <a:srgbClr val="3A1953"/>
                </a:solidFill>
                <a:latin typeface="Avenir Light" panose="020B0402020203020204" pitchFamily="34" charset="77"/>
                <a:cs typeface="Arial" panose="020B0604020202020204" pitchFamily="34" charset="0"/>
              </a:rPr>
              <a:t>    ENVIRONMENT</a:t>
            </a:r>
          </a:p>
          <a:p>
            <a:pPr algn="l"/>
            <a:endParaRPr lang="en-US" dirty="0">
              <a:solidFill>
                <a:schemeClr val="bg1"/>
              </a:solidFill>
            </a:endParaRPr>
          </a:p>
        </p:txBody>
      </p:sp>
      <p:sp>
        <p:nvSpPr>
          <p:cNvPr id="34" name="TextBox 33">
            <a:extLst>
              <a:ext uri="{FF2B5EF4-FFF2-40B4-BE49-F238E27FC236}">
                <a16:creationId xmlns:a16="http://schemas.microsoft.com/office/drawing/2014/main" id="{B5F7E7B6-CAC2-4646-99B1-F5995D69EDF6}"/>
              </a:ext>
            </a:extLst>
          </p:cNvPr>
          <p:cNvSpPr txBox="1"/>
          <p:nvPr/>
        </p:nvSpPr>
        <p:spPr>
          <a:xfrm>
            <a:off x="5163026" y="1492424"/>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35" name="TextBox 34">
            <a:extLst>
              <a:ext uri="{FF2B5EF4-FFF2-40B4-BE49-F238E27FC236}">
                <a16:creationId xmlns:a16="http://schemas.microsoft.com/office/drawing/2014/main" id="{0FC3CD7E-2367-3746-8BC9-C2BB19D6ACC9}"/>
              </a:ext>
            </a:extLst>
          </p:cNvPr>
          <p:cNvSpPr txBox="1"/>
          <p:nvPr/>
        </p:nvSpPr>
        <p:spPr>
          <a:xfrm>
            <a:off x="5535490" y="2008551"/>
            <a:ext cx="5308522" cy="2062103"/>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Get face to face</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Remove distractions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Remove inappropriate toys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Assist child with difficult motor play actions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Lay out a few appropriate toy options around the room partially set up</a:t>
            </a:r>
          </a:p>
          <a:p>
            <a:pPr marL="342900" indent="-342900">
              <a:buFont typeface="Arial" panose="020B0604020202020204" pitchFamily="34" charset="0"/>
              <a:buChar char="•"/>
            </a:pPr>
            <a:endParaRPr lang="en-US"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C605D76-CFB6-554E-A731-0D685E07A75E}"/>
              </a:ext>
            </a:extLst>
          </p:cNvPr>
          <p:cNvSpPr txBox="1"/>
          <p:nvPr/>
        </p:nvSpPr>
        <p:spPr>
          <a:xfrm>
            <a:off x="5163026" y="3845628"/>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WHY:</a:t>
            </a:r>
          </a:p>
        </p:txBody>
      </p:sp>
      <p:sp>
        <p:nvSpPr>
          <p:cNvPr id="37" name="TextBox 36">
            <a:extLst>
              <a:ext uri="{FF2B5EF4-FFF2-40B4-BE49-F238E27FC236}">
                <a16:creationId xmlns:a16="http://schemas.microsoft.com/office/drawing/2014/main" id="{FA61A1F1-BDA6-074C-B2BE-7CD451458F61}"/>
              </a:ext>
            </a:extLst>
          </p:cNvPr>
          <p:cNvSpPr txBox="1"/>
          <p:nvPr/>
        </p:nvSpPr>
        <p:spPr>
          <a:xfrm>
            <a:off x="5549776" y="4350505"/>
            <a:ext cx="5294236" cy="144655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Arranging the environment sets the stage for a great play interaction</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It allows the child to lead the play while giving us opportunities to scaffold higher levels</a:t>
            </a:r>
          </a:p>
          <a:p>
            <a:endParaRPr lang="en-US" sz="1600" dirty="0">
              <a:latin typeface="Arial" panose="020B0604020202020204" pitchFamily="34" charset="0"/>
              <a:cs typeface="Arial" panose="020B0604020202020204" pitchFamily="34" charset="0"/>
            </a:endParaRPr>
          </a:p>
        </p:txBody>
      </p:sp>
      <p:sp>
        <p:nvSpPr>
          <p:cNvPr id="42" name="Title 1">
            <a:extLst>
              <a:ext uri="{FF2B5EF4-FFF2-40B4-BE49-F238E27FC236}">
                <a16:creationId xmlns:a16="http://schemas.microsoft.com/office/drawing/2014/main" id="{E8BEBB50-6EBB-984C-832F-356F96467F68}"/>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Tree>
    <p:extLst>
      <p:ext uri="{BB962C8B-B14F-4D97-AF65-F5344CB8AC3E}">
        <p14:creationId xmlns:p14="http://schemas.microsoft.com/office/powerpoint/2010/main" val="2436306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CBD741-0F94-4A46-BF82-A87F259110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79471034-3583-DA4E-BEBF-A379C5F22847}"/>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33</a:t>
            </a:fld>
            <a:endParaRPr lang="en-US" sz="1200" dirty="0">
              <a:solidFill>
                <a:schemeClr val="tx1"/>
              </a:solidFill>
            </a:endParaRPr>
          </a:p>
        </p:txBody>
      </p:sp>
      <p:pic>
        <p:nvPicPr>
          <p:cNvPr id="10" name="Picture 9">
            <a:extLst>
              <a:ext uri="{FF2B5EF4-FFF2-40B4-BE49-F238E27FC236}">
                <a16:creationId xmlns:a16="http://schemas.microsoft.com/office/drawing/2014/main" id="{1176BCEB-C7A6-E840-8AD3-DD80964004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Title 1">
            <a:extLst>
              <a:ext uri="{FF2B5EF4-FFF2-40B4-BE49-F238E27FC236}">
                <a16:creationId xmlns:a16="http://schemas.microsoft.com/office/drawing/2014/main" id="{25872C3C-5BE9-DD4B-985D-CB06AE857732}"/>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D8E12C9-AE5D-E84B-B652-DA022A81A962}"/>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672135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165336C-F678-0D4F-AA9B-EC38A7DD6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6" name="Slide Number Placeholder 6">
            <a:extLst>
              <a:ext uri="{FF2B5EF4-FFF2-40B4-BE49-F238E27FC236}">
                <a16:creationId xmlns:a16="http://schemas.microsoft.com/office/drawing/2014/main" id="{778502D3-0241-D541-B9E5-70A1AA95F90B}"/>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34</a:t>
            </a:fld>
            <a:endParaRPr lang="en-US" sz="1200" dirty="0">
              <a:solidFill>
                <a:schemeClr val="tx1"/>
              </a:solidFill>
            </a:endParaRPr>
          </a:p>
        </p:txBody>
      </p:sp>
      <p:pic>
        <p:nvPicPr>
          <p:cNvPr id="17" name="Picture 16">
            <a:extLst>
              <a:ext uri="{FF2B5EF4-FFF2-40B4-BE49-F238E27FC236}">
                <a16:creationId xmlns:a16="http://schemas.microsoft.com/office/drawing/2014/main" id="{FABAE825-8D0A-0D48-B9C4-9CBBDA925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8" name="TextBox 17">
            <a:extLst>
              <a:ext uri="{FF2B5EF4-FFF2-40B4-BE49-F238E27FC236}">
                <a16:creationId xmlns:a16="http://schemas.microsoft.com/office/drawing/2014/main" id="{82CE52E1-47BA-5043-B600-69DCF0FE6645}"/>
              </a:ext>
            </a:extLst>
          </p:cNvPr>
          <p:cNvSpPr txBox="1"/>
          <p:nvPr/>
        </p:nvSpPr>
        <p:spPr>
          <a:xfrm>
            <a:off x="1183295" y="2901499"/>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3</a:t>
            </a:r>
          </a:p>
        </p:txBody>
      </p:sp>
      <p:sp>
        <p:nvSpPr>
          <p:cNvPr id="19" name="Content Placeholder 2">
            <a:extLst>
              <a:ext uri="{FF2B5EF4-FFF2-40B4-BE49-F238E27FC236}">
                <a16:creationId xmlns:a16="http://schemas.microsoft.com/office/drawing/2014/main" id="{51F74FA9-24A0-6840-9455-3DCF5E80D6EA}"/>
              </a:ext>
            </a:extLst>
          </p:cNvPr>
          <p:cNvSpPr txBox="1">
            <a:spLocks/>
          </p:cNvSpPr>
          <p:nvPr/>
        </p:nvSpPr>
        <p:spPr>
          <a:xfrm>
            <a:off x="1256853" y="2908142"/>
            <a:ext cx="4177331" cy="1746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MIRROR</a:t>
            </a:r>
          </a:p>
          <a:p>
            <a:pPr algn="l"/>
            <a:r>
              <a:rPr lang="en-US" sz="3100" dirty="0">
                <a:solidFill>
                  <a:srgbClr val="3A1953"/>
                </a:solidFill>
                <a:latin typeface="Avenir Light" panose="020B0402020203020204" pitchFamily="34" charset="77"/>
                <a:cs typeface="Arial" panose="020B0604020202020204" pitchFamily="34" charset="0"/>
              </a:rPr>
              <a:t>    AND MAP</a:t>
            </a:r>
          </a:p>
          <a:p>
            <a:pPr algn="l"/>
            <a:endParaRPr lang="en-US" dirty="0">
              <a:solidFill>
                <a:schemeClr val="bg1"/>
              </a:solidFill>
            </a:endParaRPr>
          </a:p>
        </p:txBody>
      </p:sp>
      <p:sp>
        <p:nvSpPr>
          <p:cNvPr id="36" name="TextBox 35">
            <a:extLst>
              <a:ext uri="{FF2B5EF4-FFF2-40B4-BE49-F238E27FC236}">
                <a16:creationId xmlns:a16="http://schemas.microsoft.com/office/drawing/2014/main" id="{CFE59701-07F2-4C44-A923-B708EF1EB2BA}"/>
              </a:ext>
            </a:extLst>
          </p:cNvPr>
          <p:cNvSpPr txBox="1"/>
          <p:nvPr/>
        </p:nvSpPr>
        <p:spPr>
          <a:xfrm>
            <a:off x="5163030" y="1936303"/>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37" name="TextBox 36">
            <a:extLst>
              <a:ext uri="{FF2B5EF4-FFF2-40B4-BE49-F238E27FC236}">
                <a16:creationId xmlns:a16="http://schemas.microsoft.com/office/drawing/2014/main" id="{DF323127-4243-044C-BCE5-61CA45E4A9D6}"/>
              </a:ext>
            </a:extLst>
          </p:cNvPr>
          <p:cNvSpPr txBox="1"/>
          <p:nvPr/>
        </p:nvSpPr>
        <p:spPr>
          <a:xfrm>
            <a:off x="5163030" y="3329915"/>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WHY:</a:t>
            </a:r>
          </a:p>
        </p:txBody>
      </p:sp>
      <p:sp>
        <p:nvSpPr>
          <p:cNvPr id="38" name="TextBox 37">
            <a:extLst>
              <a:ext uri="{FF2B5EF4-FFF2-40B4-BE49-F238E27FC236}">
                <a16:creationId xmlns:a16="http://schemas.microsoft.com/office/drawing/2014/main" id="{D8318117-990C-8A40-9341-CF0B5197B51B}"/>
              </a:ext>
            </a:extLst>
          </p:cNvPr>
          <p:cNvSpPr txBox="1"/>
          <p:nvPr/>
        </p:nvSpPr>
        <p:spPr>
          <a:xfrm>
            <a:off x="5535493" y="2438421"/>
            <a:ext cx="4110784" cy="64633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Imitate the child’s play act (mirror), and then  label the action (action)</a:t>
            </a:r>
          </a:p>
        </p:txBody>
      </p:sp>
      <p:sp>
        <p:nvSpPr>
          <p:cNvPr id="39" name="TextBox 38">
            <a:extLst>
              <a:ext uri="{FF2B5EF4-FFF2-40B4-BE49-F238E27FC236}">
                <a16:creationId xmlns:a16="http://schemas.microsoft.com/office/drawing/2014/main" id="{D665D87D-96D4-6241-B9F8-7251086CA6D3}"/>
              </a:ext>
            </a:extLst>
          </p:cNvPr>
          <p:cNvSpPr txBox="1"/>
          <p:nvPr/>
        </p:nvSpPr>
        <p:spPr>
          <a:xfrm>
            <a:off x="5549779" y="3812620"/>
            <a:ext cx="4534379" cy="147732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This provides a practical way to join in play with the toys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Models commenting in play</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Promotes receptive language of verbs</a:t>
            </a:r>
          </a:p>
          <a:p>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4" name="Title 1">
            <a:extLst>
              <a:ext uri="{FF2B5EF4-FFF2-40B4-BE49-F238E27FC236}">
                <a16:creationId xmlns:a16="http://schemas.microsoft.com/office/drawing/2014/main" id="{25080CAA-E093-AF4D-8E53-C773F4C227F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Tree>
    <p:extLst>
      <p:ext uri="{BB962C8B-B14F-4D97-AF65-F5344CB8AC3E}">
        <p14:creationId xmlns:p14="http://schemas.microsoft.com/office/powerpoint/2010/main" val="1690004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694C34-C854-494B-9DE0-7407DDC24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4E8F263F-22A7-8A4D-A41A-8150659A16B9}"/>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35</a:t>
            </a:fld>
            <a:endParaRPr lang="en-US" sz="1200" dirty="0">
              <a:solidFill>
                <a:schemeClr val="tx1"/>
              </a:solidFill>
            </a:endParaRPr>
          </a:p>
        </p:txBody>
      </p:sp>
      <p:pic>
        <p:nvPicPr>
          <p:cNvPr id="10" name="Picture 9">
            <a:extLst>
              <a:ext uri="{FF2B5EF4-FFF2-40B4-BE49-F238E27FC236}">
                <a16:creationId xmlns:a16="http://schemas.microsoft.com/office/drawing/2014/main" id="{65118CB7-9B74-4343-90A9-76F95612CE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1" name="Title 1">
            <a:extLst>
              <a:ext uri="{FF2B5EF4-FFF2-40B4-BE49-F238E27FC236}">
                <a16:creationId xmlns:a16="http://schemas.microsoft.com/office/drawing/2014/main" id="{0C2CE610-F363-8643-B8E6-189B9F405013}"/>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3" name="Content Placeholder 2">
            <a:extLst>
              <a:ext uri="{FF2B5EF4-FFF2-40B4-BE49-F238E27FC236}">
                <a16:creationId xmlns:a16="http://schemas.microsoft.com/office/drawing/2014/main" id="{ABBBC9BB-9A4F-4246-BF6D-DFFB537C630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 1</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6" action="ppaction://hlinkfile"/>
              </a:rPr>
              <a:t>VIDEO 2</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7" action="ppaction://hlinkfile"/>
              </a:rPr>
              <a:t>VIDEO 3</a:t>
            </a:r>
            <a:endParaRPr lang="en-US" sz="4800" dirty="0">
              <a:solidFill>
                <a:schemeClr val="bg1"/>
              </a:solidFill>
            </a:endParaRPr>
          </a:p>
        </p:txBody>
      </p:sp>
    </p:spTree>
    <p:extLst>
      <p:ext uri="{BB962C8B-B14F-4D97-AF65-F5344CB8AC3E}">
        <p14:creationId xmlns:p14="http://schemas.microsoft.com/office/powerpoint/2010/main" val="14498075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6B890E-CF90-3944-87F4-DAE5D6CE5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3B420F0D-147F-684B-8860-42BC4A75EDF8}"/>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36</a:t>
            </a:fld>
            <a:endParaRPr lang="en-US" sz="1200" dirty="0">
              <a:solidFill>
                <a:schemeClr val="tx1"/>
              </a:solidFill>
            </a:endParaRPr>
          </a:p>
        </p:txBody>
      </p:sp>
      <p:pic>
        <p:nvPicPr>
          <p:cNvPr id="16" name="Picture 15">
            <a:extLst>
              <a:ext uri="{FF2B5EF4-FFF2-40B4-BE49-F238E27FC236}">
                <a16:creationId xmlns:a16="http://schemas.microsoft.com/office/drawing/2014/main" id="{8CCFF358-5378-514F-995D-45687C41CF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7" name="TextBox 16">
            <a:extLst>
              <a:ext uri="{FF2B5EF4-FFF2-40B4-BE49-F238E27FC236}">
                <a16:creationId xmlns:a16="http://schemas.microsoft.com/office/drawing/2014/main" id="{6B46F104-3B63-1841-893B-A0EC99E48FDC}"/>
              </a:ext>
            </a:extLst>
          </p:cNvPr>
          <p:cNvSpPr txBox="1"/>
          <p:nvPr/>
        </p:nvSpPr>
        <p:spPr>
          <a:xfrm>
            <a:off x="1183295" y="2668743"/>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4</a:t>
            </a:r>
          </a:p>
        </p:txBody>
      </p:sp>
      <p:sp>
        <p:nvSpPr>
          <p:cNvPr id="18" name="Content Placeholder 2">
            <a:extLst>
              <a:ext uri="{FF2B5EF4-FFF2-40B4-BE49-F238E27FC236}">
                <a16:creationId xmlns:a16="http://schemas.microsoft.com/office/drawing/2014/main" id="{A35977F3-E4BD-A24F-9FF1-CBFA20B2593E}"/>
              </a:ext>
            </a:extLst>
          </p:cNvPr>
          <p:cNvSpPr txBox="1">
            <a:spLocks/>
          </p:cNvSpPr>
          <p:nvPr/>
        </p:nvSpPr>
        <p:spPr>
          <a:xfrm>
            <a:off x="1256853" y="2675386"/>
            <a:ext cx="4177331" cy="1746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BUILD</a:t>
            </a:r>
          </a:p>
          <a:p>
            <a:pPr algn="l"/>
            <a:r>
              <a:rPr lang="en-US" sz="3100" dirty="0">
                <a:solidFill>
                  <a:srgbClr val="3A1953"/>
                </a:solidFill>
                <a:latin typeface="Avenir Light" panose="020B0402020203020204" pitchFamily="34" charset="77"/>
                <a:cs typeface="Arial" panose="020B0604020202020204" pitchFamily="34" charset="0"/>
              </a:rPr>
              <a:t>    PREDICTABLE</a:t>
            </a:r>
          </a:p>
          <a:p>
            <a:pPr algn="l"/>
            <a:r>
              <a:rPr lang="en-US" sz="3100" dirty="0">
                <a:solidFill>
                  <a:srgbClr val="3A1953"/>
                </a:solidFill>
                <a:latin typeface="Avenir Light" panose="020B0402020203020204" pitchFamily="34" charset="77"/>
                <a:cs typeface="Arial" panose="020B0604020202020204" pitchFamily="34" charset="0"/>
              </a:rPr>
              <a:t>    STEPS</a:t>
            </a:r>
          </a:p>
          <a:p>
            <a:pPr algn="l"/>
            <a:endParaRPr lang="en-US" dirty="0">
              <a:solidFill>
                <a:schemeClr val="bg1"/>
              </a:solidFill>
            </a:endParaRPr>
          </a:p>
        </p:txBody>
      </p:sp>
      <p:sp>
        <p:nvSpPr>
          <p:cNvPr id="29" name="TextBox 28">
            <a:extLst>
              <a:ext uri="{FF2B5EF4-FFF2-40B4-BE49-F238E27FC236}">
                <a16:creationId xmlns:a16="http://schemas.microsoft.com/office/drawing/2014/main" id="{F1BD057E-DB2B-2742-B918-AE3B53018439}"/>
              </a:ext>
            </a:extLst>
          </p:cNvPr>
          <p:cNvSpPr txBox="1"/>
          <p:nvPr/>
        </p:nvSpPr>
        <p:spPr>
          <a:xfrm>
            <a:off x="5547693" y="2338928"/>
            <a:ext cx="6367183" cy="92333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Start with the child’s preferred actions</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Find a way to restart and do the same </a:t>
            </a:r>
            <a:br>
              <a:rPr lang="en-US" dirty="0">
                <a:solidFill>
                  <a:schemeClr val="tx1">
                    <a:lumMod val="65000"/>
                    <a:lumOff val="35000"/>
                  </a:schemeClr>
                </a:solidFill>
                <a:latin typeface="Avenir Light" panose="020B0402020203020204" pitchFamily="34" charset="77"/>
                <a:cs typeface="Arial" panose="020B0604020202020204" pitchFamily="34" charset="0"/>
              </a:rPr>
            </a:br>
            <a:r>
              <a:rPr lang="en-US" dirty="0">
                <a:solidFill>
                  <a:schemeClr val="tx1">
                    <a:lumMod val="65000"/>
                    <a:lumOff val="35000"/>
                  </a:schemeClr>
                </a:solidFill>
                <a:latin typeface="Avenir Light" panose="020B0402020203020204" pitchFamily="34" charset="77"/>
                <a:cs typeface="Arial" panose="020B0604020202020204" pitchFamily="34" charset="0"/>
              </a:rPr>
              <a:t>actions again</a:t>
            </a:r>
          </a:p>
        </p:txBody>
      </p:sp>
      <p:sp>
        <p:nvSpPr>
          <p:cNvPr id="30" name="TextBox 29">
            <a:extLst>
              <a:ext uri="{FF2B5EF4-FFF2-40B4-BE49-F238E27FC236}">
                <a16:creationId xmlns:a16="http://schemas.microsoft.com/office/drawing/2014/main" id="{B397B51C-48EC-A943-93A4-D2C0DFDA3DF3}"/>
              </a:ext>
            </a:extLst>
          </p:cNvPr>
          <p:cNvSpPr txBox="1"/>
          <p:nvPr/>
        </p:nvSpPr>
        <p:spPr>
          <a:xfrm>
            <a:off x="5175232" y="1792806"/>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31" name="TextBox 30">
            <a:extLst>
              <a:ext uri="{FF2B5EF4-FFF2-40B4-BE49-F238E27FC236}">
                <a16:creationId xmlns:a16="http://schemas.microsoft.com/office/drawing/2014/main" id="{5828FFE8-10DF-3948-BE91-71D63E640E80}"/>
              </a:ext>
            </a:extLst>
          </p:cNvPr>
          <p:cNvSpPr txBox="1"/>
          <p:nvPr/>
        </p:nvSpPr>
        <p:spPr>
          <a:xfrm>
            <a:off x="5175232" y="3419174"/>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WHY:</a:t>
            </a:r>
          </a:p>
        </p:txBody>
      </p:sp>
      <p:sp>
        <p:nvSpPr>
          <p:cNvPr id="32" name="TextBox 31">
            <a:extLst>
              <a:ext uri="{FF2B5EF4-FFF2-40B4-BE49-F238E27FC236}">
                <a16:creationId xmlns:a16="http://schemas.microsoft.com/office/drawing/2014/main" id="{8E832872-6E6F-D242-80AC-700AF12AAA78}"/>
              </a:ext>
            </a:extLst>
          </p:cNvPr>
          <p:cNvSpPr txBox="1"/>
          <p:nvPr/>
        </p:nvSpPr>
        <p:spPr>
          <a:xfrm>
            <a:off x="5561982" y="3943707"/>
            <a:ext cx="4947180" cy="147732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75000"/>
                    <a:lumOff val="25000"/>
                  </a:schemeClr>
                </a:solidFill>
                <a:latin typeface="Avenir Light" panose="020B0402020203020204" pitchFamily="34" charset="77"/>
                <a:cs typeface="Arial" panose="020B0604020202020204" pitchFamily="34" charset="0"/>
              </a:rPr>
              <a:t>Promotes independence in play</a:t>
            </a:r>
          </a:p>
          <a:p>
            <a:pPr marL="342900" indent="-342900">
              <a:buFont typeface="Arial" panose="020B0604020202020204" pitchFamily="34" charset="0"/>
              <a:buChar char="•"/>
            </a:pPr>
            <a:r>
              <a:rPr lang="en-US" dirty="0">
                <a:solidFill>
                  <a:schemeClr val="tx1">
                    <a:lumMod val="75000"/>
                    <a:lumOff val="25000"/>
                  </a:schemeClr>
                </a:solidFill>
                <a:latin typeface="Avenir Light" panose="020B0402020203020204" pitchFamily="34" charset="77"/>
                <a:cs typeface="Arial" panose="020B0604020202020204" pitchFamily="34" charset="0"/>
              </a:rPr>
              <a:t>More likely to engage on their own when they know what to expect</a:t>
            </a:r>
          </a:p>
          <a:p>
            <a:pPr marL="342900" indent="-342900">
              <a:buFont typeface="Arial" panose="020B0604020202020204" pitchFamily="34" charset="0"/>
              <a:buChar char="•"/>
            </a:pPr>
            <a:r>
              <a:rPr lang="en-US" dirty="0">
                <a:solidFill>
                  <a:schemeClr val="tx1">
                    <a:lumMod val="75000"/>
                    <a:lumOff val="25000"/>
                  </a:schemeClr>
                </a:solidFill>
                <a:latin typeface="Avenir Light" panose="020B0402020203020204" pitchFamily="34" charset="77"/>
                <a:cs typeface="Arial" panose="020B0604020202020204" pitchFamily="34" charset="0"/>
              </a:rPr>
              <a:t>Adult uses consistent language models</a:t>
            </a:r>
          </a:p>
          <a:p>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itle 1">
            <a:extLst>
              <a:ext uri="{FF2B5EF4-FFF2-40B4-BE49-F238E27FC236}">
                <a16:creationId xmlns:a16="http://schemas.microsoft.com/office/drawing/2014/main" id="{31EFA99B-395D-1E46-AE22-97BFE477A1F2}"/>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Tree>
    <p:extLst>
      <p:ext uri="{BB962C8B-B14F-4D97-AF65-F5344CB8AC3E}">
        <p14:creationId xmlns:p14="http://schemas.microsoft.com/office/powerpoint/2010/main" val="93271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925E11-3A0D-004F-9A3C-DDB4C5EF2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75113EF8-58D9-C947-8C32-FAF61A567600}"/>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37</a:t>
            </a:fld>
            <a:endParaRPr lang="en-US" sz="1200" dirty="0">
              <a:solidFill>
                <a:schemeClr val="tx1"/>
              </a:solidFill>
            </a:endParaRPr>
          </a:p>
        </p:txBody>
      </p:sp>
      <p:pic>
        <p:nvPicPr>
          <p:cNvPr id="10" name="Picture 9">
            <a:extLst>
              <a:ext uri="{FF2B5EF4-FFF2-40B4-BE49-F238E27FC236}">
                <a16:creationId xmlns:a16="http://schemas.microsoft.com/office/drawing/2014/main" id="{7CFEFE87-B837-5B42-AB59-2447D0817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Title 1">
            <a:extLst>
              <a:ext uri="{FF2B5EF4-FFF2-40B4-BE49-F238E27FC236}">
                <a16:creationId xmlns:a16="http://schemas.microsoft.com/office/drawing/2014/main" id="{B0738ADA-D79D-534A-8E3C-20B36CEAA8C0}"/>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918FC6A0-15DC-6D49-9306-BAA49267F2F1}"/>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rgbClr val="3A1953"/>
              </a:solidFill>
              <a:latin typeface="Avenir Light" panose="020B0402020203020204" pitchFamily="34" charset="77"/>
              <a:cs typeface="Arial" panose="020B0604020202020204" pitchFamily="34" charset="0"/>
            </a:endParaRPr>
          </a:p>
        </p:txBody>
      </p:sp>
    </p:spTree>
    <p:extLst>
      <p:ext uri="{BB962C8B-B14F-4D97-AF65-F5344CB8AC3E}">
        <p14:creationId xmlns:p14="http://schemas.microsoft.com/office/powerpoint/2010/main" val="393636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53BDF55-DC19-7341-BBE0-D3CC457CD5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9" name="Slide Number Placeholder 6">
            <a:extLst>
              <a:ext uri="{FF2B5EF4-FFF2-40B4-BE49-F238E27FC236}">
                <a16:creationId xmlns:a16="http://schemas.microsoft.com/office/drawing/2014/main" id="{6C97A77C-F24B-E94C-A3DA-68A3F3EFE29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38</a:t>
            </a:fld>
            <a:endParaRPr lang="en-US" sz="1200" dirty="0">
              <a:solidFill>
                <a:schemeClr val="tx1"/>
              </a:solidFill>
            </a:endParaRPr>
          </a:p>
        </p:txBody>
      </p:sp>
      <p:pic>
        <p:nvPicPr>
          <p:cNvPr id="20" name="Picture 19">
            <a:extLst>
              <a:ext uri="{FF2B5EF4-FFF2-40B4-BE49-F238E27FC236}">
                <a16:creationId xmlns:a16="http://schemas.microsoft.com/office/drawing/2014/main" id="{B74B2B6D-1FC4-0347-92CD-932C151D7C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1" name="TextBox 20">
            <a:extLst>
              <a:ext uri="{FF2B5EF4-FFF2-40B4-BE49-F238E27FC236}">
                <a16:creationId xmlns:a16="http://schemas.microsoft.com/office/drawing/2014/main" id="{0CFF36E7-23A0-0843-A003-05BE64263814}"/>
              </a:ext>
            </a:extLst>
          </p:cNvPr>
          <p:cNvSpPr txBox="1"/>
          <p:nvPr/>
        </p:nvSpPr>
        <p:spPr>
          <a:xfrm>
            <a:off x="1183295" y="2668743"/>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5</a:t>
            </a:r>
          </a:p>
        </p:txBody>
      </p:sp>
      <p:sp>
        <p:nvSpPr>
          <p:cNvPr id="22" name="Content Placeholder 2">
            <a:extLst>
              <a:ext uri="{FF2B5EF4-FFF2-40B4-BE49-F238E27FC236}">
                <a16:creationId xmlns:a16="http://schemas.microsoft.com/office/drawing/2014/main" id="{F4079E65-8E1A-D24B-8911-3255783AD77D}"/>
              </a:ext>
            </a:extLst>
          </p:cNvPr>
          <p:cNvSpPr txBox="1">
            <a:spLocks/>
          </p:cNvSpPr>
          <p:nvPr/>
        </p:nvSpPr>
        <p:spPr>
          <a:xfrm>
            <a:off x="1256853" y="2675386"/>
            <a:ext cx="4177331" cy="1746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EXPAND</a:t>
            </a:r>
          </a:p>
          <a:p>
            <a:pPr algn="l"/>
            <a:r>
              <a:rPr lang="en-US" sz="3100" dirty="0">
                <a:solidFill>
                  <a:srgbClr val="3A1953"/>
                </a:solidFill>
                <a:latin typeface="Avenir Light" panose="020B0402020203020204" pitchFamily="34" charset="77"/>
                <a:cs typeface="Arial" panose="020B0604020202020204" pitchFamily="34" charset="0"/>
              </a:rPr>
              <a:t>    PLAY</a:t>
            </a:r>
          </a:p>
        </p:txBody>
      </p:sp>
      <p:graphicFrame>
        <p:nvGraphicFramePr>
          <p:cNvPr id="27" name="Diagram 26">
            <a:extLst>
              <a:ext uri="{FF2B5EF4-FFF2-40B4-BE49-F238E27FC236}">
                <a16:creationId xmlns:a16="http://schemas.microsoft.com/office/drawing/2014/main" id="{65A06331-7479-CC4B-B934-9F913EE27244}"/>
              </a:ext>
            </a:extLst>
          </p:cNvPr>
          <p:cNvGraphicFramePr/>
          <p:nvPr>
            <p:extLst>
              <p:ext uri="{D42A27DB-BD31-4B8C-83A1-F6EECF244321}">
                <p14:modId xmlns:p14="http://schemas.microsoft.com/office/powerpoint/2010/main" val="186700332"/>
              </p:ext>
            </p:extLst>
          </p:nvPr>
        </p:nvGraphicFramePr>
        <p:xfrm>
          <a:off x="5818909" y="2094388"/>
          <a:ext cx="5245423" cy="18634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8" name="TextBox 27">
            <a:extLst>
              <a:ext uri="{FF2B5EF4-FFF2-40B4-BE49-F238E27FC236}">
                <a16:creationId xmlns:a16="http://schemas.microsoft.com/office/drawing/2014/main" id="{7989D722-8B89-A242-B420-365609C96F89}"/>
              </a:ext>
            </a:extLst>
          </p:cNvPr>
          <p:cNvSpPr txBox="1"/>
          <p:nvPr/>
        </p:nvSpPr>
        <p:spPr>
          <a:xfrm>
            <a:off x="5175232" y="1227550"/>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29" name="TextBox 28">
            <a:extLst>
              <a:ext uri="{FF2B5EF4-FFF2-40B4-BE49-F238E27FC236}">
                <a16:creationId xmlns:a16="http://schemas.microsoft.com/office/drawing/2014/main" id="{DC52ACE0-D013-7948-A9C7-CC544690B04D}"/>
              </a:ext>
            </a:extLst>
          </p:cNvPr>
          <p:cNvSpPr txBox="1"/>
          <p:nvPr/>
        </p:nvSpPr>
        <p:spPr>
          <a:xfrm>
            <a:off x="5175232" y="3718429"/>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WHY:</a:t>
            </a:r>
          </a:p>
        </p:txBody>
      </p:sp>
      <p:sp>
        <p:nvSpPr>
          <p:cNvPr id="30" name="TextBox 29">
            <a:extLst>
              <a:ext uri="{FF2B5EF4-FFF2-40B4-BE49-F238E27FC236}">
                <a16:creationId xmlns:a16="http://schemas.microsoft.com/office/drawing/2014/main" id="{D2106025-F53B-5E4A-8547-8E7C43811D3F}"/>
              </a:ext>
            </a:extLst>
          </p:cNvPr>
          <p:cNvSpPr txBox="1"/>
          <p:nvPr/>
        </p:nvSpPr>
        <p:spPr>
          <a:xfrm>
            <a:off x="5547693" y="1788633"/>
            <a:ext cx="4600859" cy="64633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Slowly increase the complexity and/or diversity of the play</a:t>
            </a:r>
          </a:p>
        </p:txBody>
      </p:sp>
      <p:sp>
        <p:nvSpPr>
          <p:cNvPr id="31" name="TextBox 30">
            <a:extLst>
              <a:ext uri="{FF2B5EF4-FFF2-40B4-BE49-F238E27FC236}">
                <a16:creationId xmlns:a16="http://schemas.microsoft.com/office/drawing/2014/main" id="{87125200-4A51-A54E-BF76-70E4F472C1AE}"/>
              </a:ext>
            </a:extLst>
          </p:cNvPr>
          <p:cNvSpPr txBox="1"/>
          <p:nvPr/>
        </p:nvSpPr>
        <p:spPr>
          <a:xfrm>
            <a:off x="5561982" y="4257865"/>
            <a:ext cx="4831270" cy="1477328"/>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75000"/>
                    <a:lumOff val="25000"/>
                  </a:schemeClr>
                </a:solidFill>
                <a:latin typeface="Avenir Light" panose="020B0402020203020204" pitchFamily="34" charset="77"/>
                <a:cs typeface="Arial" panose="020B0604020202020204" pitchFamily="34" charset="0"/>
              </a:rPr>
              <a:t>Adding additional actions and toys allows for modeling more diverse vocabulary </a:t>
            </a:r>
            <a:br>
              <a:rPr lang="en-US" dirty="0">
                <a:solidFill>
                  <a:schemeClr val="tx1">
                    <a:lumMod val="75000"/>
                    <a:lumOff val="25000"/>
                  </a:schemeClr>
                </a:solidFill>
                <a:latin typeface="Avenir Light" panose="020B0402020203020204" pitchFamily="34" charset="77"/>
                <a:cs typeface="Arial" panose="020B0604020202020204" pitchFamily="34" charset="0"/>
              </a:rPr>
            </a:br>
            <a:endParaRPr lang="en-US" dirty="0">
              <a:solidFill>
                <a:schemeClr val="tx1">
                  <a:lumMod val="75000"/>
                  <a:lumOff val="25000"/>
                </a:schemeClr>
              </a:solidFill>
              <a:latin typeface="Avenir Light" panose="020B0402020203020204" pitchFamily="34" charset="77"/>
              <a:cs typeface="Arial" panose="020B0604020202020204" pitchFamily="34" charset="0"/>
            </a:endParaRPr>
          </a:p>
          <a:p>
            <a:pPr marL="342900" indent="-342900">
              <a:buFont typeface="Arial" panose="020B0604020202020204" pitchFamily="34" charset="0"/>
              <a:buChar char="•"/>
            </a:pPr>
            <a:r>
              <a:rPr lang="en-US" dirty="0">
                <a:solidFill>
                  <a:schemeClr val="tx1">
                    <a:lumMod val="75000"/>
                    <a:lumOff val="25000"/>
                  </a:schemeClr>
                </a:solidFill>
                <a:latin typeface="Avenir Light" panose="020B0402020203020204" pitchFamily="34" charset="77"/>
                <a:cs typeface="Arial" panose="020B0604020202020204" pitchFamily="34" charset="0"/>
              </a:rPr>
              <a:t>Helps to maintain engagement and keep the child from getting bored</a:t>
            </a:r>
          </a:p>
        </p:txBody>
      </p:sp>
      <p:sp>
        <p:nvSpPr>
          <p:cNvPr id="32" name="Title 1">
            <a:extLst>
              <a:ext uri="{FF2B5EF4-FFF2-40B4-BE49-F238E27FC236}">
                <a16:creationId xmlns:a16="http://schemas.microsoft.com/office/drawing/2014/main" id="{B31FB7FE-9724-3140-95C8-BAC65409449D}"/>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Tree>
    <p:extLst>
      <p:ext uri="{BB962C8B-B14F-4D97-AF65-F5344CB8AC3E}">
        <p14:creationId xmlns:p14="http://schemas.microsoft.com/office/powerpoint/2010/main" val="2920745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A90CD-DD64-2F4D-B74F-8BE66F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8A2DF969-CD6D-7846-832F-9E483E233AB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39</a:t>
            </a:fld>
            <a:endParaRPr lang="en-US" sz="1200" dirty="0">
              <a:solidFill>
                <a:schemeClr val="tx1"/>
              </a:solidFill>
            </a:endParaRPr>
          </a:p>
        </p:txBody>
      </p:sp>
      <p:pic>
        <p:nvPicPr>
          <p:cNvPr id="10" name="Picture 9">
            <a:extLst>
              <a:ext uri="{FF2B5EF4-FFF2-40B4-BE49-F238E27FC236}">
                <a16:creationId xmlns:a16="http://schemas.microsoft.com/office/drawing/2014/main" id="{D9866B65-D9DB-8045-BC07-A3BF09D0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6D6583A0-0F40-234A-8011-592A8A22288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C701F61-6FE4-C949-8279-1F81E210BA2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 1</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6" action="ppaction://hlinkfile"/>
              </a:rPr>
              <a:t>VIDEO 2</a:t>
            </a:r>
            <a:endParaRPr lang="en-US" sz="4800" dirty="0">
              <a:solidFill>
                <a:schemeClr val="bg1"/>
              </a:solidFill>
            </a:endParaRPr>
          </a:p>
        </p:txBody>
      </p:sp>
    </p:spTree>
    <p:extLst>
      <p:ext uri="{BB962C8B-B14F-4D97-AF65-F5344CB8AC3E}">
        <p14:creationId xmlns:p14="http://schemas.microsoft.com/office/powerpoint/2010/main" val="122163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738833" y="2630962"/>
            <a:ext cx="4564687" cy="11085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solidFill>
                  <a:schemeClr val="bg1"/>
                </a:solidFill>
                <a:latin typeface="Avenir LT Std 35 Light" panose="020B0402020203020204" pitchFamily="34" charset="0"/>
                <a:cs typeface="Arial" panose="020B0604020202020204" pitchFamily="34" charset="0"/>
              </a:rPr>
              <a:t>OUTLINE</a:t>
            </a:r>
          </a:p>
        </p:txBody>
      </p:sp>
      <p:sp>
        <p:nvSpPr>
          <p:cNvPr id="5" name="Content Placeholder 2"/>
          <p:cNvSpPr txBox="1">
            <a:spLocks/>
          </p:cNvSpPr>
          <p:nvPr/>
        </p:nvSpPr>
        <p:spPr>
          <a:xfrm>
            <a:off x="6159904" y="2101376"/>
            <a:ext cx="9701939"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b="1" dirty="0">
                <a:solidFill>
                  <a:schemeClr val="bg1"/>
                </a:solidFill>
                <a:latin typeface="Avenir LT Std 45 Book" panose="020B0502020203020204" pitchFamily="34" charset="0"/>
                <a:cs typeface="Arial" panose="020B0604020202020204" pitchFamily="34" charset="0"/>
              </a:rPr>
              <a:t>1</a:t>
            </a:r>
            <a:r>
              <a:rPr lang="en-US" sz="3100" dirty="0">
                <a:solidFill>
                  <a:schemeClr val="bg1"/>
                </a:solidFill>
                <a:latin typeface="Avenir Light" panose="020B0402020203020204" pitchFamily="34" charset="77"/>
                <a:cs typeface="Arial" panose="020B0604020202020204" pitchFamily="34" charset="0"/>
              </a:rPr>
              <a:t>      </a:t>
            </a:r>
            <a:r>
              <a:rPr lang="en-US" sz="3100" dirty="0">
                <a:solidFill>
                  <a:schemeClr val="bg1"/>
                </a:solidFill>
                <a:latin typeface="Avenir Light" panose="020B0402020203020204"/>
                <a:cs typeface="Arial" panose="020B0604020202020204" pitchFamily="34" charset="0"/>
              </a:rPr>
              <a:t>FRAMEWORK</a:t>
            </a:r>
          </a:p>
          <a:p>
            <a:pPr algn="l"/>
            <a:r>
              <a:rPr lang="en-US" sz="3100" b="1" dirty="0">
                <a:solidFill>
                  <a:schemeClr val="bg1"/>
                </a:solidFill>
                <a:latin typeface="Avenir LT Std 45 Book" panose="020B0502020203020204" pitchFamily="34" charset="0"/>
                <a:cs typeface="Arial" panose="020B0604020202020204" pitchFamily="34" charset="0"/>
              </a:rPr>
              <a:t>2</a:t>
            </a:r>
            <a:r>
              <a:rPr lang="en-US" sz="3100" dirty="0">
                <a:solidFill>
                  <a:schemeClr val="bg1"/>
                </a:solidFill>
                <a:latin typeface="Avenir Light" panose="020B0402020203020204" pitchFamily="34" charset="77"/>
                <a:cs typeface="Arial" panose="020B0604020202020204" pitchFamily="34" charset="0"/>
              </a:rPr>
              <a:t>      PLAY LEVELS</a:t>
            </a:r>
          </a:p>
          <a:p>
            <a:pPr algn="l"/>
            <a:r>
              <a:rPr lang="en-US" sz="3100" b="1" dirty="0">
                <a:solidFill>
                  <a:schemeClr val="bg1"/>
                </a:solidFill>
                <a:latin typeface="Avenir LT Std 45 Book" panose="020B0502020203020204" pitchFamily="34" charset="0"/>
                <a:cs typeface="Arial" panose="020B0604020202020204" pitchFamily="34" charset="0"/>
              </a:rPr>
              <a:t>3</a:t>
            </a:r>
            <a:r>
              <a:rPr lang="en-US" sz="3100" dirty="0">
                <a:solidFill>
                  <a:schemeClr val="bg1"/>
                </a:solidFill>
                <a:latin typeface="Avenir Light" panose="020B0402020203020204" pitchFamily="34" charset="77"/>
                <a:cs typeface="Arial" panose="020B0604020202020204" pitchFamily="34" charset="0"/>
              </a:rPr>
              <a:t>      STRATEGIES</a:t>
            </a:r>
          </a:p>
          <a:p>
            <a:pPr algn="l"/>
            <a:r>
              <a:rPr lang="en-US" sz="3100" b="1" dirty="0">
                <a:solidFill>
                  <a:schemeClr val="bg1"/>
                </a:solidFill>
                <a:latin typeface="Avenir LT Std 45 Book" panose="020B0502020203020204" pitchFamily="34" charset="0"/>
                <a:cs typeface="Arial" panose="020B0604020202020204" pitchFamily="34" charset="0"/>
              </a:rPr>
              <a:t>4</a:t>
            </a:r>
            <a:r>
              <a:rPr lang="en-US" sz="3100" dirty="0">
                <a:solidFill>
                  <a:schemeClr val="bg1"/>
                </a:solidFill>
                <a:latin typeface="Avenir Light" panose="020B0402020203020204" pitchFamily="34" charset="77"/>
                <a:cs typeface="Arial" panose="020B0604020202020204" pitchFamily="34" charset="0"/>
              </a:rPr>
              <a:t>      COACHING </a:t>
            </a:r>
          </a:p>
          <a:p>
            <a:pPr algn="l"/>
            <a:r>
              <a:rPr lang="en-US" sz="3100" b="1" dirty="0">
                <a:solidFill>
                  <a:schemeClr val="bg1"/>
                </a:solidFill>
                <a:latin typeface="Avenir LT Std 45 Book" panose="020B0502020203020204" pitchFamily="34" charset="0"/>
                <a:cs typeface="Arial" panose="020B0604020202020204" pitchFamily="34" charset="0"/>
              </a:rPr>
              <a:t>5</a:t>
            </a:r>
            <a:r>
              <a:rPr lang="en-US" sz="3100" dirty="0">
                <a:solidFill>
                  <a:schemeClr val="bg1"/>
                </a:solidFill>
                <a:latin typeface="Avenir Light" panose="020B0402020203020204" pitchFamily="34" charset="77"/>
                <a:cs typeface="Arial" panose="020B0604020202020204" pitchFamily="34" charset="0"/>
              </a:rPr>
              <a:t>      CLOSING / Q &amp; A</a:t>
            </a:r>
          </a:p>
          <a:p>
            <a:pPr algn="l"/>
            <a:endParaRPr lang="en-US" dirty="0">
              <a:solidFill>
                <a:schemeClr val="bg1"/>
              </a:solidFill>
            </a:endParaRPr>
          </a:p>
          <a:p>
            <a:pPr algn="l"/>
            <a:endParaRPr lang="en-US" dirty="0">
              <a:solidFill>
                <a:schemeClr val="bg1"/>
              </a:solidFill>
            </a:endParaRPr>
          </a:p>
        </p:txBody>
      </p:sp>
    </p:spTree>
    <p:extLst>
      <p:ext uri="{BB962C8B-B14F-4D97-AF65-F5344CB8AC3E}">
        <p14:creationId xmlns:p14="http://schemas.microsoft.com/office/powerpoint/2010/main" val="2469930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7294241"/>
              </p:ext>
            </p:extLst>
          </p:nvPr>
        </p:nvGraphicFramePr>
        <p:xfrm>
          <a:off x="1130531" y="1512678"/>
          <a:ext cx="9844117" cy="4473961"/>
        </p:xfrm>
        <a:graphic>
          <a:graphicData uri="http://schemas.openxmlformats.org/drawingml/2006/table">
            <a:tbl>
              <a:tblPr firstRow="1" firstCol="1" bandRow="1">
                <a:tableStyleId>{5940675A-B579-460E-94D1-54222C63F5DA}</a:tableStyleId>
              </a:tblPr>
              <a:tblGrid>
                <a:gridCol w="1985742">
                  <a:extLst>
                    <a:ext uri="{9D8B030D-6E8A-4147-A177-3AD203B41FA5}">
                      <a16:colId xmlns:a16="http://schemas.microsoft.com/office/drawing/2014/main" val="3274781751"/>
                    </a:ext>
                  </a:extLst>
                </a:gridCol>
                <a:gridCol w="2685554">
                  <a:extLst>
                    <a:ext uri="{9D8B030D-6E8A-4147-A177-3AD203B41FA5}">
                      <a16:colId xmlns:a16="http://schemas.microsoft.com/office/drawing/2014/main" val="2279291563"/>
                    </a:ext>
                  </a:extLst>
                </a:gridCol>
                <a:gridCol w="2512293">
                  <a:extLst>
                    <a:ext uri="{9D8B030D-6E8A-4147-A177-3AD203B41FA5}">
                      <a16:colId xmlns:a16="http://schemas.microsoft.com/office/drawing/2014/main" val="2748471644"/>
                    </a:ext>
                  </a:extLst>
                </a:gridCol>
                <a:gridCol w="2660528">
                  <a:extLst>
                    <a:ext uri="{9D8B030D-6E8A-4147-A177-3AD203B41FA5}">
                      <a16:colId xmlns:a16="http://schemas.microsoft.com/office/drawing/2014/main" val="868244427"/>
                    </a:ext>
                  </a:extLst>
                </a:gridCol>
              </a:tblGrid>
              <a:tr h="618632">
                <a:tc>
                  <a:txBody>
                    <a:bodyPr/>
                    <a:lstStyle/>
                    <a:p>
                      <a:pPr marL="0" marR="0" algn="ctr">
                        <a:spcBef>
                          <a:spcPts val="0"/>
                        </a:spcBef>
                        <a:spcAft>
                          <a:spcPts val="0"/>
                        </a:spcAft>
                      </a:pPr>
                      <a:r>
                        <a:rPr lang="en-US" sz="1600" b="0" i="0" dirty="0">
                          <a:solidFill>
                            <a:schemeClr val="bg1"/>
                          </a:solidFill>
                          <a:effectLst/>
                          <a:latin typeface="Avenir Light" panose="020B0402020203020204" pitchFamily="34" charset="77"/>
                          <a:cs typeface="Arial" panose="020B0604020202020204" pitchFamily="34" charset="0"/>
                        </a:rPr>
                        <a:t>TOY SET</a:t>
                      </a:r>
                      <a:endParaRPr lang="en-US" sz="1400" b="0" i="0" dirty="0">
                        <a:solidFill>
                          <a:schemeClr val="bg1"/>
                        </a:solidFill>
                        <a:effectLst/>
                        <a:latin typeface="Avenir Light" panose="020B0402020203020204" pitchFamily="34" charset="77"/>
                        <a:ea typeface="Calibri" panose="020F0502020204030204" pitchFamily="34" charset="0"/>
                        <a:cs typeface="Arial" panose="020B0604020202020204" pitchFamily="34" charset="0"/>
                      </a:endParaRPr>
                    </a:p>
                  </a:txBody>
                  <a:tcPr marL="68580" marR="68580" marT="0" marB="0" anchor="ctr">
                    <a:solidFill>
                      <a:srgbClr val="3A1953"/>
                    </a:solidFill>
                  </a:tcPr>
                </a:tc>
                <a:tc>
                  <a:txBody>
                    <a:bodyPr/>
                    <a:lstStyle/>
                    <a:p>
                      <a:pPr marL="0" marR="0" algn="ctr">
                        <a:spcBef>
                          <a:spcPts val="0"/>
                        </a:spcBef>
                        <a:spcAft>
                          <a:spcPts val="0"/>
                        </a:spcAft>
                      </a:pPr>
                      <a:r>
                        <a:rPr lang="en-US" sz="1600" b="0" i="0" dirty="0">
                          <a:solidFill>
                            <a:schemeClr val="bg1"/>
                          </a:solidFill>
                          <a:effectLst/>
                          <a:latin typeface="Avenir Light" panose="020B0402020203020204" pitchFamily="34" charset="77"/>
                          <a:cs typeface="Arial" panose="020B0604020202020204" pitchFamily="34" charset="0"/>
                        </a:rPr>
                        <a:t>What do they do</a:t>
                      </a:r>
                      <a:br>
                        <a:rPr lang="en-US" sz="1600" b="0" i="0" dirty="0">
                          <a:solidFill>
                            <a:schemeClr val="bg1"/>
                          </a:solidFill>
                          <a:effectLst/>
                          <a:latin typeface="Avenir Light" panose="020B0402020203020204" pitchFamily="34" charset="77"/>
                          <a:cs typeface="Arial" panose="020B0604020202020204" pitchFamily="34" charset="0"/>
                        </a:rPr>
                      </a:br>
                      <a:r>
                        <a:rPr lang="en-US" sz="1600" b="0" i="0" dirty="0">
                          <a:solidFill>
                            <a:schemeClr val="bg1"/>
                          </a:solidFill>
                          <a:effectLst/>
                          <a:latin typeface="Avenir Light" panose="020B0402020203020204" pitchFamily="34" charset="77"/>
                          <a:cs typeface="Arial" panose="020B0604020202020204" pitchFamily="34" charset="0"/>
                        </a:rPr>
                        <a:t>with the toy now?</a:t>
                      </a:r>
                      <a:endParaRPr lang="en-US" sz="1400" b="0" i="0" dirty="0">
                        <a:solidFill>
                          <a:schemeClr val="bg1"/>
                        </a:solidFill>
                        <a:effectLst/>
                        <a:latin typeface="Avenir Light" panose="020B0402020203020204" pitchFamily="34" charset="77"/>
                        <a:ea typeface="Calibri" panose="020F0502020204030204" pitchFamily="34" charset="0"/>
                        <a:cs typeface="Arial" panose="020B0604020202020204" pitchFamily="34" charset="0"/>
                      </a:endParaRPr>
                    </a:p>
                  </a:txBody>
                  <a:tcPr marL="68580" marR="68580" marT="0" marB="0" anchor="ctr">
                    <a:solidFill>
                      <a:srgbClr val="3A1953"/>
                    </a:solidFill>
                  </a:tcPr>
                </a:tc>
                <a:tc>
                  <a:txBody>
                    <a:bodyPr/>
                    <a:lstStyle/>
                    <a:p>
                      <a:pPr marL="0" marR="0" algn="ctr">
                        <a:spcBef>
                          <a:spcPts val="0"/>
                        </a:spcBef>
                        <a:spcAft>
                          <a:spcPts val="0"/>
                        </a:spcAft>
                      </a:pPr>
                      <a:r>
                        <a:rPr lang="en-US" sz="1600" b="0" i="0" dirty="0">
                          <a:solidFill>
                            <a:schemeClr val="bg1"/>
                          </a:solidFill>
                          <a:effectLst/>
                          <a:latin typeface="Avenir Light" panose="020B0402020203020204" pitchFamily="34" charset="77"/>
                          <a:cs typeface="Arial" panose="020B0604020202020204" pitchFamily="34" charset="0"/>
                        </a:rPr>
                        <a:t>What actions </a:t>
                      </a:r>
                      <a:br>
                        <a:rPr lang="en-US" sz="1600" b="0" i="0" dirty="0">
                          <a:solidFill>
                            <a:schemeClr val="bg1"/>
                          </a:solidFill>
                          <a:effectLst/>
                          <a:latin typeface="Avenir Light" panose="020B0402020203020204" pitchFamily="34" charset="77"/>
                          <a:cs typeface="Arial" panose="020B0604020202020204" pitchFamily="34" charset="0"/>
                        </a:rPr>
                      </a:br>
                      <a:r>
                        <a:rPr lang="en-US" sz="1600" b="0" i="0" dirty="0">
                          <a:solidFill>
                            <a:schemeClr val="bg1"/>
                          </a:solidFill>
                          <a:effectLst/>
                          <a:latin typeface="Avenir Light" panose="020B0402020203020204" pitchFamily="34" charset="77"/>
                          <a:cs typeface="Arial" panose="020B0604020202020204" pitchFamily="34" charset="0"/>
                        </a:rPr>
                        <a:t>can we add?</a:t>
                      </a:r>
                      <a:endParaRPr lang="en-US" sz="1400" b="0" i="0" dirty="0">
                        <a:solidFill>
                          <a:schemeClr val="bg1"/>
                        </a:solidFill>
                        <a:effectLst/>
                        <a:latin typeface="Avenir Light" panose="020B0402020203020204" pitchFamily="34" charset="77"/>
                        <a:ea typeface="Calibri" panose="020F0502020204030204" pitchFamily="34" charset="0"/>
                        <a:cs typeface="Arial" panose="020B0604020202020204" pitchFamily="34" charset="0"/>
                      </a:endParaRPr>
                    </a:p>
                  </a:txBody>
                  <a:tcPr marL="68580" marR="68580" marT="0" marB="0" anchor="ctr">
                    <a:solidFill>
                      <a:srgbClr val="3A1953"/>
                    </a:solidFill>
                  </a:tcPr>
                </a:tc>
                <a:tc>
                  <a:txBody>
                    <a:bodyPr/>
                    <a:lstStyle/>
                    <a:p>
                      <a:pPr marL="0" marR="0" algn="ctr">
                        <a:spcBef>
                          <a:spcPts val="0"/>
                        </a:spcBef>
                        <a:spcAft>
                          <a:spcPts val="0"/>
                        </a:spcAft>
                      </a:pPr>
                      <a:r>
                        <a:rPr lang="en-US" sz="1600" b="0" i="0" dirty="0">
                          <a:solidFill>
                            <a:schemeClr val="bg1"/>
                          </a:solidFill>
                          <a:effectLst/>
                          <a:latin typeface="Avenir Light" panose="020B0402020203020204" pitchFamily="34" charset="77"/>
                          <a:cs typeface="Arial" panose="020B0604020202020204" pitchFamily="34" charset="0"/>
                        </a:rPr>
                        <a:t>What other toys </a:t>
                      </a:r>
                      <a:br>
                        <a:rPr lang="en-US" sz="1600" b="0" i="0" dirty="0">
                          <a:solidFill>
                            <a:schemeClr val="bg1"/>
                          </a:solidFill>
                          <a:effectLst/>
                          <a:latin typeface="Avenir Light" panose="020B0402020203020204" pitchFamily="34" charset="77"/>
                          <a:cs typeface="Arial" panose="020B0604020202020204" pitchFamily="34" charset="0"/>
                        </a:rPr>
                      </a:br>
                      <a:r>
                        <a:rPr lang="en-US" sz="1600" b="0" i="0" dirty="0">
                          <a:solidFill>
                            <a:schemeClr val="bg1"/>
                          </a:solidFill>
                          <a:effectLst/>
                          <a:latin typeface="Avenir Light" panose="020B0402020203020204" pitchFamily="34" charset="77"/>
                          <a:cs typeface="Arial" panose="020B0604020202020204" pitchFamily="34" charset="0"/>
                        </a:rPr>
                        <a:t>could you add?</a:t>
                      </a:r>
                      <a:endParaRPr lang="en-US" sz="1400" b="0" i="0" dirty="0">
                        <a:solidFill>
                          <a:schemeClr val="bg1"/>
                        </a:solidFill>
                        <a:effectLst/>
                        <a:latin typeface="Avenir Light" panose="020B0402020203020204" pitchFamily="34" charset="77"/>
                        <a:ea typeface="Calibri" panose="020F0502020204030204" pitchFamily="34" charset="0"/>
                        <a:cs typeface="Arial" panose="020B0604020202020204" pitchFamily="34" charset="0"/>
                      </a:endParaRPr>
                    </a:p>
                  </a:txBody>
                  <a:tcPr marL="68580" marR="68580" marT="0" marB="0" anchor="ctr">
                    <a:solidFill>
                      <a:srgbClr val="3A1953"/>
                    </a:solidFill>
                  </a:tcPr>
                </a:tc>
                <a:extLst>
                  <a:ext uri="{0D108BD9-81ED-4DB2-BD59-A6C34878D82A}">
                    <a16:rowId xmlns:a16="http://schemas.microsoft.com/office/drawing/2014/main" val="2286328132"/>
                  </a:ext>
                </a:extLst>
              </a:tr>
              <a:tr h="1235761">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09815531"/>
                  </a:ext>
                </a:extLst>
              </a:tr>
              <a:tr h="1369745">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65207936"/>
                  </a:ext>
                </a:extLst>
              </a:tr>
              <a:tr h="1249823">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a:effectLst/>
                        </a:rPr>
                        <a:t> </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600" dirty="0">
                          <a:effectLst/>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97469783"/>
                  </a:ext>
                </a:extLst>
              </a:tr>
            </a:tbl>
          </a:graphicData>
        </a:graphic>
      </p:graphicFrame>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8438" b="19993"/>
          <a:stretch/>
        </p:blipFill>
        <p:spPr>
          <a:xfrm>
            <a:off x="1353692" y="2169537"/>
            <a:ext cx="1489257" cy="1031822"/>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3723" b="15857"/>
          <a:stretch/>
        </p:blipFill>
        <p:spPr>
          <a:xfrm>
            <a:off x="1332882" y="3480642"/>
            <a:ext cx="1576567" cy="1110228"/>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1493" b="16104"/>
          <a:stretch/>
        </p:blipFill>
        <p:spPr>
          <a:xfrm>
            <a:off x="1386944" y="4820292"/>
            <a:ext cx="1549991" cy="1122236"/>
          </a:xfrm>
          <a:prstGeom prst="rect">
            <a:avLst/>
          </a:prstGeom>
        </p:spPr>
      </p:pic>
      <p:sp>
        <p:nvSpPr>
          <p:cNvPr id="3" name="Slide Number Placeholder 2"/>
          <p:cNvSpPr>
            <a:spLocks noGrp="1"/>
          </p:cNvSpPr>
          <p:nvPr>
            <p:ph type="sldNum" sz="quarter" idx="12"/>
          </p:nvPr>
        </p:nvSpPr>
        <p:spPr/>
        <p:txBody>
          <a:bodyPr/>
          <a:lstStyle/>
          <a:p>
            <a:fld id="{98338A15-41F3-4014-8E0C-0A9188218374}" type="slidenum">
              <a:rPr lang="en-US" smtClean="0"/>
              <a:t>40</a:t>
            </a:fld>
            <a:endParaRPr lang="en-US"/>
          </a:p>
        </p:txBody>
      </p:sp>
      <p:pic>
        <p:nvPicPr>
          <p:cNvPr id="10" name="Picture 9">
            <a:extLst>
              <a:ext uri="{FF2B5EF4-FFF2-40B4-BE49-F238E27FC236}">
                <a16:creationId xmlns:a16="http://schemas.microsoft.com/office/drawing/2014/main" id="{5491DCEC-821B-BC49-81A5-DFC6BB7375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1" name="Slide Number Placeholder 6">
            <a:extLst>
              <a:ext uri="{FF2B5EF4-FFF2-40B4-BE49-F238E27FC236}">
                <a16:creationId xmlns:a16="http://schemas.microsoft.com/office/drawing/2014/main" id="{690F9E6B-4616-0748-9348-CDBA4CE3D9B8}"/>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40</a:t>
            </a:fld>
            <a:endParaRPr lang="en-US" sz="1200" dirty="0">
              <a:solidFill>
                <a:schemeClr val="tx1"/>
              </a:solidFill>
            </a:endParaRPr>
          </a:p>
        </p:txBody>
      </p:sp>
      <p:pic>
        <p:nvPicPr>
          <p:cNvPr id="12" name="Picture 11">
            <a:extLst>
              <a:ext uri="{FF2B5EF4-FFF2-40B4-BE49-F238E27FC236}">
                <a16:creationId xmlns:a16="http://schemas.microsoft.com/office/drawing/2014/main" id="{453B99EA-33B3-B543-B847-D4E6B5750D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extBox 12">
            <a:extLst>
              <a:ext uri="{FF2B5EF4-FFF2-40B4-BE49-F238E27FC236}">
                <a16:creationId xmlns:a16="http://schemas.microsoft.com/office/drawing/2014/main" id="{1A070B02-E791-FC4E-B6E3-FCFA626526A1}"/>
              </a:ext>
            </a:extLst>
          </p:cNvPr>
          <p:cNvSpPr txBox="1"/>
          <p:nvPr/>
        </p:nvSpPr>
        <p:spPr>
          <a:xfrm>
            <a:off x="0" y="340715"/>
            <a:ext cx="12192000" cy="954107"/>
          </a:xfrm>
          <a:prstGeom prst="rect">
            <a:avLst/>
          </a:prstGeom>
          <a:noFill/>
        </p:spPr>
        <p:txBody>
          <a:bodyPr wrap="square" rtlCol="0">
            <a:spAutoFit/>
          </a:bodyPr>
          <a:lstStyle/>
          <a:p>
            <a:pPr algn="ctr"/>
            <a:r>
              <a:rPr lang="en-US" sz="2800" dirty="0">
                <a:solidFill>
                  <a:srgbClr val="002060"/>
                </a:solidFill>
                <a:latin typeface="Avenir Light" panose="020B0402020203020204" pitchFamily="34" charset="77"/>
                <a:cs typeface="Arial" panose="020B0604020202020204" pitchFamily="34" charset="0"/>
              </a:rPr>
              <a:t>Group Activity —</a:t>
            </a:r>
            <a:br>
              <a:rPr lang="en-US" sz="2800" dirty="0">
                <a:solidFill>
                  <a:srgbClr val="002060"/>
                </a:solidFill>
                <a:latin typeface="Avenir Light" panose="020B0402020203020204" pitchFamily="34" charset="77"/>
                <a:cs typeface="Arial" panose="020B0604020202020204" pitchFamily="34" charset="0"/>
              </a:rPr>
            </a:br>
            <a:r>
              <a:rPr lang="en-US" sz="2800" dirty="0">
                <a:solidFill>
                  <a:srgbClr val="002060"/>
                </a:solidFill>
                <a:latin typeface="Avenir Light" panose="020B0402020203020204" pitchFamily="34" charset="77"/>
                <a:cs typeface="Arial" panose="020B0604020202020204" pitchFamily="34" charset="0"/>
              </a:rPr>
              <a:t>Brainstorm play routines and expansions for various toy sets</a:t>
            </a:r>
          </a:p>
        </p:txBody>
      </p:sp>
    </p:spTree>
    <p:extLst>
      <p:ext uri="{BB962C8B-B14F-4D97-AF65-F5344CB8AC3E}">
        <p14:creationId xmlns:p14="http://schemas.microsoft.com/office/powerpoint/2010/main" val="222249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1612100" y="2998006"/>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COACHING</a:t>
            </a:r>
            <a:endParaRPr lang="en-US" sz="3600" dirty="0">
              <a:solidFill>
                <a:schemeClr val="bg1"/>
              </a:solidFill>
              <a:latin typeface="Avenir Light" panose="020B0402020203020204" pitchFamily="34" charset="77"/>
            </a:endParaRPr>
          </a:p>
        </p:txBody>
      </p:sp>
      <p:sp>
        <p:nvSpPr>
          <p:cNvPr id="8" name="Title 1">
            <a:extLst>
              <a:ext uri="{FF2B5EF4-FFF2-40B4-BE49-F238E27FC236}">
                <a16:creationId xmlns:a16="http://schemas.microsoft.com/office/drawing/2014/main" id="{6ED438FB-376A-B94A-883E-62AE7C156411}"/>
              </a:ext>
            </a:extLst>
          </p:cNvPr>
          <p:cNvSpPr txBox="1">
            <a:spLocks/>
          </p:cNvSpPr>
          <p:nvPr/>
        </p:nvSpPr>
        <p:spPr>
          <a:xfrm>
            <a:off x="922886" y="2998006"/>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LT Std 45 Book" panose="020B0502020203020204" pitchFamily="34" charset="0"/>
                <a:cs typeface="Arial" panose="020B0604020202020204" pitchFamily="34" charset="0"/>
              </a:rPr>
              <a:t>4</a:t>
            </a:r>
            <a:endParaRPr lang="en-US" sz="3600" dirty="0">
              <a:solidFill>
                <a:schemeClr val="bg1"/>
              </a:solidFill>
              <a:latin typeface="Avenir LT Std 45 Book" panose="020B0502020203020204" pitchFamily="34" charset="0"/>
            </a:endParaRPr>
          </a:p>
        </p:txBody>
      </p:sp>
      <p:sp>
        <p:nvSpPr>
          <p:cNvPr id="20" name="Content Placeholder 2">
            <a:extLst>
              <a:ext uri="{FF2B5EF4-FFF2-40B4-BE49-F238E27FC236}">
                <a16:creationId xmlns:a16="http://schemas.microsoft.com/office/drawing/2014/main" id="{B23F19F7-A7E1-0849-AFAD-6CC2E97CC92B}"/>
              </a:ext>
            </a:extLst>
          </p:cNvPr>
          <p:cNvSpPr txBox="1">
            <a:spLocks/>
          </p:cNvSpPr>
          <p:nvPr/>
        </p:nvSpPr>
        <p:spPr>
          <a:xfrm>
            <a:off x="6771635" y="2373453"/>
            <a:ext cx="9701939"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solidFill>
                  <a:schemeClr val="bg1"/>
                </a:solidFill>
                <a:latin typeface="Avenir Light" panose="020B0402020203020204" pitchFamily="34" charset="77"/>
                <a:cs typeface="Arial" panose="020B0604020202020204" pitchFamily="34" charset="0"/>
              </a:rPr>
              <a:t>    TEACH</a:t>
            </a:r>
          </a:p>
          <a:p>
            <a:pPr algn="l"/>
            <a:r>
              <a:rPr lang="en-US" sz="3100" dirty="0">
                <a:solidFill>
                  <a:schemeClr val="bg1"/>
                </a:solidFill>
                <a:latin typeface="Avenir Light" panose="020B0402020203020204" pitchFamily="34" charset="77"/>
                <a:cs typeface="Arial" panose="020B0604020202020204" pitchFamily="34" charset="0"/>
              </a:rPr>
              <a:t>    MODEL</a:t>
            </a:r>
          </a:p>
          <a:p>
            <a:pPr algn="l"/>
            <a:r>
              <a:rPr lang="en-US" sz="3100" dirty="0">
                <a:solidFill>
                  <a:schemeClr val="bg1"/>
                </a:solidFill>
                <a:latin typeface="Avenir Light" panose="020B0402020203020204" pitchFamily="34" charset="77"/>
                <a:cs typeface="Arial" panose="020B0604020202020204" pitchFamily="34" charset="0"/>
              </a:rPr>
              <a:t>    COACH</a:t>
            </a:r>
          </a:p>
          <a:p>
            <a:pPr algn="l"/>
            <a:r>
              <a:rPr lang="en-US" sz="3100" dirty="0">
                <a:solidFill>
                  <a:schemeClr val="bg1"/>
                </a:solidFill>
                <a:latin typeface="Avenir Light" panose="020B0402020203020204" pitchFamily="34" charset="77"/>
                <a:cs typeface="Arial" panose="020B0604020202020204" pitchFamily="34" charset="0"/>
              </a:rPr>
              <a:t>    REVIEW </a:t>
            </a:r>
            <a:endParaRPr lang="en-US" dirty="0">
              <a:solidFill>
                <a:schemeClr val="bg1"/>
              </a:solidFill>
            </a:endParaRPr>
          </a:p>
          <a:p>
            <a:pPr algn="l"/>
            <a:endParaRPr lang="en-US" dirty="0">
              <a:solidFill>
                <a:schemeClr val="bg1"/>
              </a:solidFill>
            </a:endParaRPr>
          </a:p>
        </p:txBody>
      </p:sp>
      <p:sp>
        <p:nvSpPr>
          <p:cNvPr id="21" name="TextBox 20">
            <a:extLst>
              <a:ext uri="{FF2B5EF4-FFF2-40B4-BE49-F238E27FC236}">
                <a16:creationId xmlns:a16="http://schemas.microsoft.com/office/drawing/2014/main" id="{11766A54-6438-9D4D-AAA0-CE9C9D0AD879}"/>
              </a:ext>
            </a:extLst>
          </p:cNvPr>
          <p:cNvSpPr txBox="1"/>
          <p:nvPr/>
        </p:nvSpPr>
        <p:spPr>
          <a:xfrm>
            <a:off x="6565747" y="235646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1</a:t>
            </a:r>
          </a:p>
        </p:txBody>
      </p:sp>
      <p:sp>
        <p:nvSpPr>
          <p:cNvPr id="22" name="TextBox 21">
            <a:extLst>
              <a:ext uri="{FF2B5EF4-FFF2-40B4-BE49-F238E27FC236}">
                <a16:creationId xmlns:a16="http://schemas.microsoft.com/office/drawing/2014/main" id="{005267CB-66B0-C248-8CD4-5738779A0FD7}"/>
              </a:ext>
            </a:extLst>
          </p:cNvPr>
          <p:cNvSpPr txBox="1"/>
          <p:nvPr/>
        </p:nvSpPr>
        <p:spPr>
          <a:xfrm>
            <a:off x="6551897" y="2924498"/>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2</a:t>
            </a:r>
          </a:p>
        </p:txBody>
      </p:sp>
      <p:sp>
        <p:nvSpPr>
          <p:cNvPr id="23" name="TextBox 22">
            <a:extLst>
              <a:ext uri="{FF2B5EF4-FFF2-40B4-BE49-F238E27FC236}">
                <a16:creationId xmlns:a16="http://schemas.microsoft.com/office/drawing/2014/main" id="{7C080137-2F75-4B40-81E9-2763ACACDE5C}"/>
              </a:ext>
            </a:extLst>
          </p:cNvPr>
          <p:cNvSpPr txBox="1"/>
          <p:nvPr/>
        </p:nvSpPr>
        <p:spPr>
          <a:xfrm>
            <a:off x="6554670" y="3492527"/>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3</a:t>
            </a:r>
          </a:p>
        </p:txBody>
      </p:sp>
      <p:sp>
        <p:nvSpPr>
          <p:cNvPr id="24" name="TextBox 23">
            <a:extLst>
              <a:ext uri="{FF2B5EF4-FFF2-40B4-BE49-F238E27FC236}">
                <a16:creationId xmlns:a16="http://schemas.microsoft.com/office/drawing/2014/main" id="{2472F626-875B-2048-9841-7B38E57F2B7D}"/>
              </a:ext>
            </a:extLst>
          </p:cNvPr>
          <p:cNvSpPr txBox="1"/>
          <p:nvPr/>
        </p:nvSpPr>
        <p:spPr>
          <a:xfrm>
            <a:off x="6574068" y="402731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4</a:t>
            </a:r>
          </a:p>
        </p:txBody>
      </p:sp>
    </p:spTree>
    <p:extLst>
      <p:ext uri="{BB962C8B-B14F-4D97-AF65-F5344CB8AC3E}">
        <p14:creationId xmlns:p14="http://schemas.microsoft.com/office/powerpoint/2010/main" val="2890512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5511842" y="3991219"/>
            <a:ext cx="659578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Explain the strategy and why we use it</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Walk through a child-specific example</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Role-play scenarios for practice</a:t>
            </a:r>
          </a:p>
        </p:txBody>
      </p:sp>
      <p:pic>
        <p:nvPicPr>
          <p:cNvPr id="13" name="Picture 12">
            <a:extLst>
              <a:ext uri="{FF2B5EF4-FFF2-40B4-BE49-F238E27FC236}">
                <a16:creationId xmlns:a16="http://schemas.microsoft.com/office/drawing/2014/main" id="{D85D9C42-2BCC-A74D-824D-2596D4A6D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FB47618E-AA8D-2D4D-BC1C-79F16108A156}"/>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42</a:t>
            </a:fld>
            <a:endParaRPr lang="en-US" sz="1200" dirty="0">
              <a:solidFill>
                <a:schemeClr val="tx1"/>
              </a:solidFill>
            </a:endParaRPr>
          </a:p>
        </p:txBody>
      </p:sp>
      <p:pic>
        <p:nvPicPr>
          <p:cNvPr id="15" name="Picture 14">
            <a:extLst>
              <a:ext uri="{FF2B5EF4-FFF2-40B4-BE49-F238E27FC236}">
                <a16:creationId xmlns:a16="http://schemas.microsoft.com/office/drawing/2014/main" id="{CA3EB78C-E1FE-8B44-8468-9111B80906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TextBox 11">
            <a:extLst>
              <a:ext uri="{FF2B5EF4-FFF2-40B4-BE49-F238E27FC236}">
                <a16:creationId xmlns:a16="http://schemas.microsoft.com/office/drawing/2014/main" id="{6F41B792-F7E2-AD4E-87D0-13E2B4A0EBE6}"/>
              </a:ext>
            </a:extLst>
          </p:cNvPr>
          <p:cNvSpPr txBox="1"/>
          <p:nvPr/>
        </p:nvSpPr>
        <p:spPr>
          <a:xfrm>
            <a:off x="1177314" y="2268848"/>
            <a:ext cx="479896" cy="461665"/>
          </a:xfrm>
          <a:prstGeom prst="rect">
            <a:avLst/>
          </a:prstGeom>
          <a:noFill/>
        </p:spPr>
        <p:txBody>
          <a:bodyPr wrap="square" rtlCol="0">
            <a:spAutoFit/>
          </a:bodyPr>
          <a:lstStyle/>
          <a:p>
            <a:r>
              <a:rPr lang="en-US" sz="2400" dirty="0">
                <a:latin typeface="Avenir Light" panose="020B0402020203020204" pitchFamily="34" charset="77"/>
                <a:cs typeface="Arial" panose="020B0604020202020204" pitchFamily="34" charset="0"/>
              </a:rPr>
              <a:t>1</a:t>
            </a:r>
          </a:p>
        </p:txBody>
      </p:sp>
      <p:sp>
        <p:nvSpPr>
          <p:cNvPr id="16" name="Content Placeholder 2">
            <a:extLst>
              <a:ext uri="{FF2B5EF4-FFF2-40B4-BE49-F238E27FC236}">
                <a16:creationId xmlns:a16="http://schemas.microsoft.com/office/drawing/2014/main" id="{CCC1D0D5-335D-F744-8A4E-18C624713FF8}"/>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TEACH</a:t>
            </a:r>
          </a:p>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MODEL</a:t>
            </a:r>
          </a:p>
          <a:p>
            <a:pPr algn="l"/>
            <a:r>
              <a:rPr lang="en-US" sz="3100" dirty="0">
                <a:solidFill>
                  <a:schemeClr val="bg1">
                    <a:lumMod val="85000"/>
                  </a:schemeClr>
                </a:solidFill>
                <a:latin typeface="Avenir Light" panose="020B0402020203020204" pitchFamily="34" charset="77"/>
                <a:cs typeface="Arial" panose="020B0604020202020204" pitchFamily="34" charset="0"/>
              </a:rPr>
              <a:t>    COACH</a:t>
            </a:r>
          </a:p>
          <a:p>
            <a:pPr algn="l"/>
            <a:r>
              <a:rPr lang="en-US" sz="3100" dirty="0">
                <a:solidFill>
                  <a:schemeClr val="bg1">
                    <a:lumMod val="85000"/>
                  </a:schemeClr>
                </a:solidFill>
                <a:latin typeface="Avenir Light" panose="020B0402020203020204" pitchFamily="34" charset="77"/>
                <a:cs typeface="Arial" panose="020B0604020202020204" pitchFamily="34" charset="0"/>
              </a:rPr>
              <a:t>    REVIEW </a:t>
            </a:r>
            <a:endParaRPr lang="en-US" dirty="0">
              <a:solidFill>
                <a:schemeClr val="bg1">
                  <a:lumMod val="85000"/>
                </a:schemeClr>
              </a:solidFill>
            </a:endParaRPr>
          </a:p>
          <a:p>
            <a:pPr algn="l"/>
            <a:endParaRPr lang="en-US" dirty="0">
              <a:solidFill>
                <a:schemeClr val="bg1"/>
              </a:solidFill>
            </a:endParaRPr>
          </a:p>
        </p:txBody>
      </p:sp>
      <p:sp>
        <p:nvSpPr>
          <p:cNvPr id="17" name="TextBox 16">
            <a:extLst>
              <a:ext uri="{FF2B5EF4-FFF2-40B4-BE49-F238E27FC236}">
                <a16:creationId xmlns:a16="http://schemas.microsoft.com/office/drawing/2014/main" id="{0A732F01-7D4F-8B46-9B6B-312C722E6865}"/>
              </a:ext>
            </a:extLst>
          </p:cNvPr>
          <p:cNvSpPr txBox="1"/>
          <p:nvPr/>
        </p:nvSpPr>
        <p:spPr>
          <a:xfrm>
            <a:off x="5078651" y="1622572"/>
            <a:ext cx="4263607"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WHAT IT LOOKS LIKE:</a:t>
            </a:r>
          </a:p>
        </p:txBody>
      </p:sp>
      <p:sp>
        <p:nvSpPr>
          <p:cNvPr id="18" name="TextBox 17">
            <a:extLst>
              <a:ext uri="{FF2B5EF4-FFF2-40B4-BE49-F238E27FC236}">
                <a16:creationId xmlns:a16="http://schemas.microsoft.com/office/drawing/2014/main" id="{E43CEB07-35F4-FD44-83F4-00DBAE8263C2}"/>
              </a:ext>
            </a:extLst>
          </p:cNvPr>
          <p:cNvSpPr txBox="1"/>
          <p:nvPr/>
        </p:nvSpPr>
        <p:spPr>
          <a:xfrm>
            <a:off x="5078651" y="3369566"/>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19" name="TextBox 18">
            <a:extLst>
              <a:ext uri="{FF2B5EF4-FFF2-40B4-BE49-F238E27FC236}">
                <a16:creationId xmlns:a16="http://schemas.microsoft.com/office/drawing/2014/main" id="{85440402-523A-AE47-A0DE-89BD4E870C5B}"/>
              </a:ext>
            </a:extLst>
          </p:cNvPr>
          <p:cNvSpPr txBox="1"/>
          <p:nvPr/>
        </p:nvSpPr>
        <p:spPr>
          <a:xfrm>
            <a:off x="5478592" y="2235134"/>
            <a:ext cx="6595783"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Therapist is primarily interacting with the parent</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including reviewing the strategy and providing relevant examples for activities planned for this session</a:t>
            </a:r>
            <a:endParaRPr lang="en-US" sz="1600" dirty="0">
              <a:latin typeface="Avenir Light" panose="020B0402020203020204" pitchFamily="34" charset="77"/>
              <a:cs typeface="Arial" panose="020B0604020202020204" pitchFamily="34" charset="0"/>
            </a:endParaRPr>
          </a:p>
        </p:txBody>
      </p:sp>
      <p:sp>
        <p:nvSpPr>
          <p:cNvPr id="22" name="Title 1">
            <a:extLst>
              <a:ext uri="{FF2B5EF4-FFF2-40B4-BE49-F238E27FC236}">
                <a16:creationId xmlns:a16="http://schemas.microsoft.com/office/drawing/2014/main" id="{1A00202E-C18E-5F44-ADF6-52BD0FEB831D}"/>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COACHING</a:t>
            </a:r>
          </a:p>
        </p:txBody>
      </p:sp>
    </p:spTree>
    <p:extLst>
      <p:ext uri="{BB962C8B-B14F-4D97-AF65-F5344CB8AC3E}">
        <p14:creationId xmlns:p14="http://schemas.microsoft.com/office/powerpoint/2010/main" val="2492400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A90CD-DD64-2F4D-B74F-8BE66F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8A2DF969-CD6D-7846-832F-9E483E233AB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43</a:t>
            </a:fld>
            <a:endParaRPr lang="en-US" sz="1200" dirty="0">
              <a:solidFill>
                <a:schemeClr val="tx1"/>
              </a:solidFill>
            </a:endParaRPr>
          </a:p>
        </p:txBody>
      </p:sp>
      <p:pic>
        <p:nvPicPr>
          <p:cNvPr id="10" name="Picture 9">
            <a:extLst>
              <a:ext uri="{FF2B5EF4-FFF2-40B4-BE49-F238E27FC236}">
                <a16:creationId xmlns:a16="http://schemas.microsoft.com/office/drawing/2014/main" id="{D9866B65-D9DB-8045-BC07-A3BF09D0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6D6583A0-0F40-234A-8011-592A8A22288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C701F61-6FE4-C949-8279-1F81E210BA2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1946713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20CC91-89C1-9F40-97E6-A9C0BE5BD0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2B138431-F20D-9248-9538-5905952438FE}"/>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44</a:t>
            </a:fld>
            <a:endParaRPr lang="en-US" sz="1200" dirty="0">
              <a:solidFill>
                <a:schemeClr val="tx1"/>
              </a:solidFill>
            </a:endParaRPr>
          </a:p>
        </p:txBody>
      </p:sp>
      <p:pic>
        <p:nvPicPr>
          <p:cNvPr id="15" name="Picture 14">
            <a:extLst>
              <a:ext uri="{FF2B5EF4-FFF2-40B4-BE49-F238E27FC236}">
                <a16:creationId xmlns:a16="http://schemas.microsoft.com/office/drawing/2014/main" id="{34FF010E-4A57-BD40-AC34-7B2C647AA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TextBox 11">
            <a:extLst>
              <a:ext uri="{FF2B5EF4-FFF2-40B4-BE49-F238E27FC236}">
                <a16:creationId xmlns:a16="http://schemas.microsoft.com/office/drawing/2014/main" id="{59A10552-5C39-BB40-BA32-5463246B5A05}"/>
              </a:ext>
            </a:extLst>
          </p:cNvPr>
          <p:cNvSpPr txBox="1"/>
          <p:nvPr/>
        </p:nvSpPr>
        <p:spPr>
          <a:xfrm>
            <a:off x="5078651" y="1456318"/>
            <a:ext cx="4263607"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WHAT IT LOOKS LIKE:</a:t>
            </a:r>
          </a:p>
        </p:txBody>
      </p:sp>
      <p:sp>
        <p:nvSpPr>
          <p:cNvPr id="16" name="TextBox 15">
            <a:extLst>
              <a:ext uri="{FF2B5EF4-FFF2-40B4-BE49-F238E27FC236}">
                <a16:creationId xmlns:a16="http://schemas.microsoft.com/office/drawing/2014/main" id="{FD2576FD-CAD1-E249-86A5-48A507D4512B}"/>
              </a:ext>
            </a:extLst>
          </p:cNvPr>
          <p:cNvSpPr txBox="1"/>
          <p:nvPr/>
        </p:nvSpPr>
        <p:spPr>
          <a:xfrm>
            <a:off x="5078651" y="3203312"/>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17" name="TextBox 16">
            <a:extLst>
              <a:ext uri="{FF2B5EF4-FFF2-40B4-BE49-F238E27FC236}">
                <a16:creationId xmlns:a16="http://schemas.microsoft.com/office/drawing/2014/main" id="{CDF0BA03-79EA-324C-A207-CEC017D3D082}"/>
              </a:ext>
            </a:extLst>
          </p:cNvPr>
          <p:cNvSpPr txBox="1"/>
          <p:nvPr/>
        </p:nvSpPr>
        <p:spPr>
          <a:xfrm>
            <a:off x="5511841" y="2068880"/>
            <a:ext cx="6595783"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Therapist is primarily interacting with the child</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including demonstrating and highlighting the</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strategy of the day </a:t>
            </a:r>
          </a:p>
        </p:txBody>
      </p:sp>
      <p:sp>
        <p:nvSpPr>
          <p:cNvPr id="18" name="TextBox 17">
            <a:extLst>
              <a:ext uri="{FF2B5EF4-FFF2-40B4-BE49-F238E27FC236}">
                <a16:creationId xmlns:a16="http://schemas.microsoft.com/office/drawing/2014/main" id="{5DC2C9AE-E793-934F-BBEF-C6492CE35C20}"/>
              </a:ext>
            </a:extLst>
          </p:cNvPr>
          <p:cNvSpPr txBox="1"/>
          <p:nvPr/>
        </p:nvSpPr>
        <p:spPr>
          <a:xfrm>
            <a:off x="5518403" y="3775090"/>
            <a:ext cx="6595783"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Demonstrate the strategy that was explained</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during the teach phase</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Point out and highlight your use of the strategy</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in real time</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Don’t let your narration interrupt the play or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engagement</a:t>
            </a:r>
          </a:p>
        </p:txBody>
      </p:sp>
      <p:sp>
        <p:nvSpPr>
          <p:cNvPr id="19" name="Content Placeholder 2">
            <a:extLst>
              <a:ext uri="{FF2B5EF4-FFF2-40B4-BE49-F238E27FC236}">
                <a16:creationId xmlns:a16="http://schemas.microsoft.com/office/drawing/2014/main" id="{A900EF2F-9F39-2446-8FE8-90FB188CCDF9}"/>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TEACH</a:t>
            </a:r>
          </a:p>
          <a:p>
            <a:pPr algn="l"/>
            <a:r>
              <a:rPr lang="en-US" sz="3100" dirty="0">
                <a:solidFill>
                  <a:srgbClr val="3A1953"/>
                </a:solidFill>
                <a:latin typeface="Avenir Light" panose="020B0402020203020204" pitchFamily="34" charset="77"/>
                <a:cs typeface="Arial" panose="020B0604020202020204" pitchFamily="34" charset="0"/>
              </a:rPr>
              <a:t>    MODEL</a:t>
            </a:r>
          </a:p>
          <a:p>
            <a:pPr algn="l"/>
            <a:r>
              <a:rPr lang="en-US" sz="3100" dirty="0">
                <a:solidFill>
                  <a:schemeClr val="bg1">
                    <a:lumMod val="85000"/>
                  </a:schemeClr>
                </a:solidFill>
                <a:latin typeface="Avenir Light" panose="020B0402020203020204" pitchFamily="34" charset="77"/>
                <a:cs typeface="Arial" panose="020B0604020202020204" pitchFamily="34" charset="0"/>
              </a:rPr>
              <a:t>    COACH</a:t>
            </a:r>
          </a:p>
          <a:p>
            <a:pPr algn="l"/>
            <a:r>
              <a:rPr lang="en-US" sz="3100" dirty="0">
                <a:solidFill>
                  <a:schemeClr val="bg1">
                    <a:lumMod val="85000"/>
                  </a:schemeClr>
                </a:solidFill>
                <a:latin typeface="Avenir Light" panose="020B0402020203020204" pitchFamily="34" charset="77"/>
                <a:cs typeface="Arial" panose="020B0604020202020204" pitchFamily="34" charset="0"/>
              </a:rPr>
              <a:t>    REVIEW </a:t>
            </a:r>
            <a:endParaRPr lang="en-US" dirty="0">
              <a:solidFill>
                <a:schemeClr val="bg1">
                  <a:lumMod val="85000"/>
                </a:schemeClr>
              </a:solidFill>
            </a:endParaRPr>
          </a:p>
          <a:p>
            <a:pPr algn="l"/>
            <a:endParaRPr lang="en-US" dirty="0">
              <a:solidFill>
                <a:schemeClr val="bg1"/>
              </a:solidFill>
            </a:endParaRPr>
          </a:p>
        </p:txBody>
      </p:sp>
      <p:sp>
        <p:nvSpPr>
          <p:cNvPr id="20" name="TextBox 19">
            <a:extLst>
              <a:ext uri="{FF2B5EF4-FFF2-40B4-BE49-F238E27FC236}">
                <a16:creationId xmlns:a16="http://schemas.microsoft.com/office/drawing/2014/main" id="{9409D523-F137-C340-B532-6BDE7985C802}"/>
              </a:ext>
            </a:extLst>
          </p:cNvPr>
          <p:cNvSpPr txBox="1"/>
          <p:nvPr/>
        </p:nvSpPr>
        <p:spPr>
          <a:xfrm>
            <a:off x="1163464" y="2836886"/>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
        <p:nvSpPr>
          <p:cNvPr id="21" name="Title 1">
            <a:extLst>
              <a:ext uri="{FF2B5EF4-FFF2-40B4-BE49-F238E27FC236}">
                <a16:creationId xmlns:a16="http://schemas.microsoft.com/office/drawing/2014/main" id="{CA88401E-8FCE-8840-8FD3-421C2ED3192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COACHING</a:t>
            </a:r>
          </a:p>
        </p:txBody>
      </p:sp>
    </p:spTree>
    <p:extLst>
      <p:ext uri="{BB962C8B-B14F-4D97-AF65-F5344CB8AC3E}">
        <p14:creationId xmlns:p14="http://schemas.microsoft.com/office/powerpoint/2010/main" val="827533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A90CD-DD64-2F4D-B74F-8BE66F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8A2DF969-CD6D-7846-832F-9E483E233AB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45</a:t>
            </a:fld>
            <a:endParaRPr lang="en-US" sz="1200" dirty="0">
              <a:solidFill>
                <a:schemeClr val="tx1"/>
              </a:solidFill>
            </a:endParaRPr>
          </a:p>
        </p:txBody>
      </p:sp>
      <p:pic>
        <p:nvPicPr>
          <p:cNvPr id="10" name="Picture 9">
            <a:extLst>
              <a:ext uri="{FF2B5EF4-FFF2-40B4-BE49-F238E27FC236}">
                <a16:creationId xmlns:a16="http://schemas.microsoft.com/office/drawing/2014/main" id="{D9866B65-D9DB-8045-BC07-A3BF09D0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6D6583A0-0F40-234A-8011-592A8A22288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C701F61-6FE4-C949-8279-1F81E210BA2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2988911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520A98-6856-E94A-8659-54135BCEA6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0A785E3B-5546-A74B-BE74-BD4505BAA876}"/>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46</a:t>
            </a:fld>
            <a:endParaRPr lang="en-US" sz="1200" dirty="0">
              <a:solidFill>
                <a:schemeClr val="tx1"/>
              </a:solidFill>
            </a:endParaRPr>
          </a:p>
        </p:txBody>
      </p:sp>
      <p:pic>
        <p:nvPicPr>
          <p:cNvPr id="15" name="Picture 14">
            <a:extLst>
              <a:ext uri="{FF2B5EF4-FFF2-40B4-BE49-F238E27FC236}">
                <a16:creationId xmlns:a16="http://schemas.microsoft.com/office/drawing/2014/main" id="{FC61E48E-A6FC-8743-95BB-6CDBFA8737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Content Placeholder 2">
            <a:extLst>
              <a:ext uri="{FF2B5EF4-FFF2-40B4-BE49-F238E27FC236}">
                <a16:creationId xmlns:a16="http://schemas.microsoft.com/office/drawing/2014/main" id="{39F10C5A-5D99-0E4D-9EEA-26996DFD5C73}"/>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TEACH</a:t>
            </a:r>
          </a:p>
          <a:p>
            <a:pPr algn="l"/>
            <a:r>
              <a:rPr lang="en-US" sz="3100" dirty="0">
                <a:solidFill>
                  <a:srgbClr val="3A1953"/>
                </a:solidFill>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MODEL</a:t>
            </a:r>
          </a:p>
          <a:p>
            <a:pPr algn="l"/>
            <a:r>
              <a:rPr lang="en-US" sz="3100" dirty="0">
                <a:solidFill>
                  <a:schemeClr val="bg1">
                    <a:lumMod val="85000"/>
                  </a:schemeClr>
                </a:solidFill>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COACH</a:t>
            </a:r>
          </a:p>
          <a:p>
            <a:pPr algn="l"/>
            <a:r>
              <a:rPr lang="en-US" sz="3100" dirty="0">
                <a:solidFill>
                  <a:schemeClr val="bg1">
                    <a:lumMod val="85000"/>
                  </a:schemeClr>
                </a:solidFill>
                <a:latin typeface="Avenir Light" panose="020B0402020203020204" pitchFamily="34" charset="77"/>
                <a:cs typeface="Arial" panose="020B0604020202020204" pitchFamily="34" charset="0"/>
              </a:rPr>
              <a:t>    REVIEW </a:t>
            </a:r>
            <a:endParaRPr lang="en-US" dirty="0">
              <a:solidFill>
                <a:schemeClr val="bg1">
                  <a:lumMod val="85000"/>
                </a:schemeClr>
              </a:solidFill>
            </a:endParaRPr>
          </a:p>
          <a:p>
            <a:pPr algn="l"/>
            <a:endParaRPr lang="en-US" dirty="0">
              <a:solidFill>
                <a:schemeClr val="bg1"/>
              </a:solidFill>
            </a:endParaRPr>
          </a:p>
        </p:txBody>
      </p:sp>
      <p:sp>
        <p:nvSpPr>
          <p:cNvPr id="16" name="TextBox 15">
            <a:extLst>
              <a:ext uri="{FF2B5EF4-FFF2-40B4-BE49-F238E27FC236}">
                <a16:creationId xmlns:a16="http://schemas.microsoft.com/office/drawing/2014/main" id="{CF012139-C2A0-6348-A5B8-90801D313778}"/>
              </a:ext>
            </a:extLst>
          </p:cNvPr>
          <p:cNvSpPr txBox="1"/>
          <p:nvPr/>
        </p:nvSpPr>
        <p:spPr>
          <a:xfrm>
            <a:off x="1166237" y="3404915"/>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3</a:t>
            </a:r>
          </a:p>
        </p:txBody>
      </p:sp>
      <p:sp>
        <p:nvSpPr>
          <p:cNvPr id="19" name="Title 1">
            <a:extLst>
              <a:ext uri="{FF2B5EF4-FFF2-40B4-BE49-F238E27FC236}">
                <a16:creationId xmlns:a16="http://schemas.microsoft.com/office/drawing/2014/main" id="{D235127D-30AD-144A-A664-BC018FEB0DB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COACHING</a:t>
            </a:r>
          </a:p>
        </p:txBody>
      </p:sp>
      <p:sp>
        <p:nvSpPr>
          <p:cNvPr id="22" name="TextBox 21">
            <a:extLst>
              <a:ext uri="{FF2B5EF4-FFF2-40B4-BE49-F238E27FC236}">
                <a16:creationId xmlns:a16="http://schemas.microsoft.com/office/drawing/2014/main" id="{1C9C228A-B422-C640-9FB1-68F2547D875E}"/>
              </a:ext>
            </a:extLst>
          </p:cNvPr>
          <p:cNvSpPr txBox="1"/>
          <p:nvPr/>
        </p:nvSpPr>
        <p:spPr>
          <a:xfrm>
            <a:off x="5076115" y="1727073"/>
            <a:ext cx="4263607"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WHAT IT LOOKS LIKE:</a:t>
            </a:r>
          </a:p>
        </p:txBody>
      </p:sp>
      <p:sp>
        <p:nvSpPr>
          <p:cNvPr id="23" name="TextBox 22">
            <a:extLst>
              <a:ext uri="{FF2B5EF4-FFF2-40B4-BE49-F238E27FC236}">
                <a16:creationId xmlns:a16="http://schemas.microsoft.com/office/drawing/2014/main" id="{733B70E5-E871-734E-9393-0CC0CB1FE3B4}"/>
              </a:ext>
            </a:extLst>
          </p:cNvPr>
          <p:cNvSpPr txBox="1"/>
          <p:nvPr/>
        </p:nvSpPr>
        <p:spPr>
          <a:xfrm>
            <a:off x="5529717" y="2313163"/>
            <a:ext cx="6595783"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Parent is primarily interacting with the child while</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the therapist coaches them on how to set up and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use the target strategy of the day. </a:t>
            </a:r>
          </a:p>
        </p:txBody>
      </p:sp>
      <p:sp>
        <p:nvSpPr>
          <p:cNvPr id="24" name="TextBox 23">
            <a:extLst>
              <a:ext uri="{FF2B5EF4-FFF2-40B4-BE49-F238E27FC236}">
                <a16:creationId xmlns:a16="http://schemas.microsoft.com/office/drawing/2014/main" id="{0A27442A-4661-6D42-8F10-5F82A325C5A7}"/>
              </a:ext>
            </a:extLst>
          </p:cNvPr>
          <p:cNvSpPr txBox="1"/>
          <p:nvPr/>
        </p:nvSpPr>
        <p:spPr>
          <a:xfrm>
            <a:off x="5515867" y="4045845"/>
            <a:ext cx="6595783"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Shape parent behavior through specific praise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and corrective feedback</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Assist the parent in their play interaction (handing</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toys, giving ideas, managing behavior)</a:t>
            </a:r>
          </a:p>
        </p:txBody>
      </p:sp>
      <p:sp>
        <p:nvSpPr>
          <p:cNvPr id="25" name="TextBox 24">
            <a:extLst>
              <a:ext uri="{FF2B5EF4-FFF2-40B4-BE49-F238E27FC236}">
                <a16:creationId xmlns:a16="http://schemas.microsoft.com/office/drawing/2014/main" id="{47A68823-868C-A440-BC30-CE43EBF8768B}"/>
              </a:ext>
            </a:extLst>
          </p:cNvPr>
          <p:cNvSpPr txBox="1"/>
          <p:nvPr/>
        </p:nvSpPr>
        <p:spPr>
          <a:xfrm>
            <a:off x="5076115" y="3474067"/>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Tree>
    <p:extLst>
      <p:ext uri="{BB962C8B-B14F-4D97-AF65-F5344CB8AC3E}">
        <p14:creationId xmlns:p14="http://schemas.microsoft.com/office/powerpoint/2010/main" val="1290006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A90CD-DD64-2F4D-B74F-8BE66F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8A2DF969-CD6D-7846-832F-9E483E233AB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47</a:t>
            </a:fld>
            <a:endParaRPr lang="en-US" sz="1200" dirty="0">
              <a:solidFill>
                <a:schemeClr val="tx1"/>
              </a:solidFill>
            </a:endParaRPr>
          </a:p>
        </p:txBody>
      </p:sp>
      <p:pic>
        <p:nvPicPr>
          <p:cNvPr id="10" name="Picture 9">
            <a:extLst>
              <a:ext uri="{FF2B5EF4-FFF2-40B4-BE49-F238E27FC236}">
                <a16:creationId xmlns:a16="http://schemas.microsoft.com/office/drawing/2014/main" id="{D9866B65-D9DB-8045-BC07-A3BF09D0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6D6583A0-0F40-234A-8011-592A8A22288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C701F61-6FE4-C949-8279-1F81E210BA2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31868718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7F5E605-7EB5-794E-A1C8-7B3F723783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4" name="Slide Number Placeholder 6">
            <a:extLst>
              <a:ext uri="{FF2B5EF4-FFF2-40B4-BE49-F238E27FC236}">
                <a16:creationId xmlns:a16="http://schemas.microsoft.com/office/drawing/2014/main" id="{403630E7-E79E-2D45-A508-022614060C7A}"/>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48</a:t>
            </a:fld>
            <a:endParaRPr lang="en-US" sz="1200" dirty="0">
              <a:solidFill>
                <a:schemeClr val="tx1"/>
              </a:solidFill>
            </a:endParaRPr>
          </a:p>
        </p:txBody>
      </p:sp>
      <p:pic>
        <p:nvPicPr>
          <p:cNvPr id="15" name="Picture 14">
            <a:extLst>
              <a:ext uri="{FF2B5EF4-FFF2-40B4-BE49-F238E27FC236}">
                <a16:creationId xmlns:a16="http://schemas.microsoft.com/office/drawing/2014/main" id="{0C93E808-B430-0349-A909-AED57C5A92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2" name="Content Placeholder 2">
            <a:extLst>
              <a:ext uri="{FF2B5EF4-FFF2-40B4-BE49-F238E27FC236}">
                <a16:creationId xmlns:a16="http://schemas.microsoft.com/office/drawing/2014/main" id="{2F129123-6E2C-654F-9A6F-EEA1DB79AC5D}"/>
              </a:ext>
            </a:extLst>
          </p:cNvPr>
          <p:cNvSpPr txBox="1">
            <a:spLocks/>
          </p:cNvSpPr>
          <p:nvPr/>
        </p:nvSpPr>
        <p:spPr>
          <a:xfrm>
            <a:off x="1259193" y="2283800"/>
            <a:ext cx="4177331"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TEACH</a:t>
            </a:r>
          </a:p>
          <a:p>
            <a:pPr algn="l"/>
            <a:r>
              <a:rPr lang="en-US" sz="3100" dirty="0">
                <a:solidFill>
                  <a:srgbClr val="3A1953"/>
                </a:solidFill>
                <a:latin typeface="Avenir Light" panose="020B0402020203020204" pitchFamily="34" charset="77"/>
                <a:cs typeface="Arial" panose="020B0604020202020204" pitchFamily="34" charset="0"/>
              </a:rPr>
              <a:t>    </a:t>
            </a:r>
            <a:r>
              <a:rPr lang="en-US" sz="3100" dirty="0">
                <a:solidFill>
                  <a:schemeClr val="bg1">
                    <a:lumMod val="85000"/>
                  </a:schemeClr>
                </a:solidFill>
                <a:latin typeface="Avenir Light" panose="020B0402020203020204" pitchFamily="34" charset="77"/>
                <a:cs typeface="Arial" panose="020B0604020202020204" pitchFamily="34" charset="0"/>
              </a:rPr>
              <a:t>MODEL</a:t>
            </a:r>
          </a:p>
          <a:p>
            <a:pPr algn="l"/>
            <a:r>
              <a:rPr lang="en-US" sz="3100" dirty="0">
                <a:solidFill>
                  <a:schemeClr val="bg1">
                    <a:lumMod val="85000"/>
                  </a:schemeClr>
                </a:solidFill>
                <a:latin typeface="Avenir Light" panose="020B0402020203020204" pitchFamily="34" charset="77"/>
                <a:cs typeface="Arial" panose="020B0604020202020204" pitchFamily="34" charset="0"/>
              </a:rPr>
              <a:t>    COACH</a:t>
            </a:r>
          </a:p>
          <a:p>
            <a:pPr algn="l"/>
            <a:r>
              <a:rPr lang="en-US" sz="3100" dirty="0">
                <a:solidFill>
                  <a:schemeClr val="bg1">
                    <a:lumMod val="85000"/>
                  </a:schemeClr>
                </a:solidFill>
                <a:latin typeface="Avenir Light" panose="020B0402020203020204" pitchFamily="34" charset="77"/>
                <a:cs typeface="Arial" panose="020B0604020202020204" pitchFamily="34" charset="0"/>
              </a:rPr>
              <a:t>    </a:t>
            </a:r>
            <a:r>
              <a:rPr lang="en-US" sz="3100" dirty="0">
                <a:solidFill>
                  <a:srgbClr val="3A1953"/>
                </a:solidFill>
                <a:latin typeface="Avenir Light" panose="020B0402020203020204" pitchFamily="34" charset="77"/>
                <a:cs typeface="Arial" panose="020B0604020202020204" pitchFamily="34" charset="0"/>
              </a:rPr>
              <a:t>REVIEW</a:t>
            </a:r>
            <a:r>
              <a:rPr lang="en-US" sz="3100" dirty="0">
                <a:solidFill>
                  <a:schemeClr val="bg1">
                    <a:lumMod val="85000"/>
                  </a:schemeClr>
                </a:solidFill>
                <a:latin typeface="Avenir Light" panose="020B0402020203020204" pitchFamily="34" charset="77"/>
                <a:cs typeface="Arial" panose="020B0604020202020204" pitchFamily="34" charset="0"/>
              </a:rPr>
              <a:t> </a:t>
            </a:r>
            <a:endParaRPr lang="en-US" dirty="0">
              <a:solidFill>
                <a:schemeClr val="bg1">
                  <a:lumMod val="85000"/>
                </a:schemeClr>
              </a:solidFill>
            </a:endParaRPr>
          </a:p>
          <a:p>
            <a:pPr algn="l"/>
            <a:endParaRPr lang="en-US" dirty="0">
              <a:solidFill>
                <a:schemeClr val="bg1"/>
              </a:solidFill>
            </a:endParaRPr>
          </a:p>
        </p:txBody>
      </p:sp>
      <p:sp>
        <p:nvSpPr>
          <p:cNvPr id="16" name="Title 1">
            <a:extLst>
              <a:ext uri="{FF2B5EF4-FFF2-40B4-BE49-F238E27FC236}">
                <a16:creationId xmlns:a16="http://schemas.microsoft.com/office/drawing/2014/main" id="{F760F71F-3B50-3348-A9CD-D95CDD22A59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COACHING</a:t>
            </a:r>
          </a:p>
        </p:txBody>
      </p:sp>
      <p:sp>
        <p:nvSpPr>
          <p:cNvPr id="17" name="TextBox 16">
            <a:extLst>
              <a:ext uri="{FF2B5EF4-FFF2-40B4-BE49-F238E27FC236}">
                <a16:creationId xmlns:a16="http://schemas.microsoft.com/office/drawing/2014/main" id="{D5FC1BDB-08A4-CF41-99B4-BF41A176610E}"/>
              </a:ext>
            </a:extLst>
          </p:cNvPr>
          <p:cNvSpPr txBox="1"/>
          <p:nvPr/>
        </p:nvSpPr>
        <p:spPr>
          <a:xfrm>
            <a:off x="5515867" y="2295884"/>
            <a:ext cx="6595783"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Therapist is primarily interacting with the parent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including reviewing the parent’s use of strategies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and the impact on the child</a:t>
            </a:r>
          </a:p>
        </p:txBody>
      </p:sp>
      <p:sp>
        <p:nvSpPr>
          <p:cNvPr id="18" name="TextBox 17">
            <a:extLst>
              <a:ext uri="{FF2B5EF4-FFF2-40B4-BE49-F238E27FC236}">
                <a16:creationId xmlns:a16="http://schemas.microsoft.com/office/drawing/2014/main" id="{9D260BA3-AE72-B945-B6F6-2F166552AAF8}"/>
              </a:ext>
            </a:extLst>
          </p:cNvPr>
          <p:cNvSpPr txBox="1"/>
          <p:nvPr/>
        </p:nvSpPr>
        <p:spPr>
          <a:xfrm>
            <a:off x="5076115" y="1727076"/>
            <a:ext cx="4263607"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WHAT IT LOOKS LIKE:</a:t>
            </a:r>
          </a:p>
        </p:txBody>
      </p:sp>
      <p:sp>
        <p:nvSpPr>
          <p:cNvPr id="19" name="TextBox 18">
            <a:extLst>
              <a:ext uri="{FF2B5EF4-FFF2-40B4-BE49-F238E27FC236}">
                <a16:creationId xmlns:a16="http://schemas.microsoft.com/office/drawing/2014/main" id="{A6F303CA-7A6C-C54C-A064-46287EF48447}"/>
              </a:ext>
            </a:extLst>
          </p:cNvPr>
          <p:cNvSpPr txBox="1"/>
          <p:nvPr/>
        </p:nvSpPr>
        <p:spPr>
          <a:xfrm>
            <a:off x="5515866" y="4015617"/>
            <a:ext cx="6595783"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Summarize how the parent used the strategy</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Relate an example of parent’s behavior to child’s behavior</a:t>
            </a:r>
          </a:p>
          <a:p>
            <a:pPr marL="285750" indent="-285750">
              <a:buFont typeface="Arial" panose="020B0604020202020204" pitchFamily="34" charset="0"/>
              <a:buChar char="•"/>
            </a:pPr>
            <a:r>
              <a:rPr lang="en-US" dirty="0">
                <a:latin typeface="Avenir Light" panose="020B0402020203020204" pitchFamily="34" charset="77"/>
                <a:cs typeface="Arial" panose="020B0604020202020204" pitchFamily="34" charset="0"/>
              </a:rPr>
              <a:t>Engage in reflective discussion by using probing questions</a:t>
            </a:r>
          </a:p>
        </p:txBody>
      </p:sp>
      <p:sp>
        <p:nvSpPr>
          <p:cNvPr id="20" name="TextBox 19">
            <a:extLst>
              <a:ext uri="{FF2B5EF4-FFF2-40B4-BE49-F238E27FC236}">
                <a16:creationId xmlns:a16="http://schemas.microsoft.com/office/drawing/2014/main" id="{BFFEC658-09E2-734A-A7D2-D84CB0EDE9E3}"/>
              </a:ext>
            </a:extLst>
          </p:cNvPr>
          <p:cNvSpPr txBox="1"/>
          <p:nvPr/>
        </p:nvSpPr>
        <p:spPr>
          <a:xfrm>
            <a:off x="5076115" y="3457445"/>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HOW:</a:t>
            </a:r>
          </a:p>
        </p:txBody>
      </p:sp>
      <p:sp>
        <p:nvSpPr>
          <p:cNvPr id="22" name="TextBox 21">
            <a:extLst>
              <a:ext uri="{FF2B5EF4-FFF2-40B4-BE49-F238E27FC236}">
                <a16:creationId xmlns:a16="http://schemas.microsoft.com/office/drawing/2014/main" id="{1191C4EE-3146-6346-9C50-568B7A10C126}"/>
              </a:ext>
            </a:extLst>
          </p:cNvPr>
          <p:cNvSpPr txBox="1"/>
          <p:nvPr/>
        </p:nvSpPr>
        <p:spPr>
          <a:xfrm>
            <a:off x="1185635" y="3939698"/>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4</a:t>
            </a:r>
          </a:p>
        </p:txBody>
      </p:sp>
    </p:spTree>
    <p:extLst>
      <p:ext uri="{BB962C8B-B14F-4D97-AF65-F5344CB8AC3E}">
        <p14:creationId xmlns:p14="http://schemas.microsoft.com/office/powerpoint/2010/main" val="15020316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CA90CD-DD64-2F4D-B74F-8BE66FECF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9" name="Slide Number Placeholder 6">
            <a:extLst>
              <a:ext uri="{FF2B5EF4-FFF2-40B4-BE49-F238E27FC236}">
                <a16:creationId xmlns:a16="http://schemas.microsoft.com/office/drawing/2014/main" id="{8A2DF969-CD6D-7846-832F-9E483E233AB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49</a:t>
            </a:fld>
            <a:endParaRPr lang="en-US" sz="1200" dirty="0">
              <a:solidFill>
                <a:schemeClr val="tx1"/>
              </a:solidFill>
            </a:endParaRPr>
          </a:p>
        </p:txBody>
      </p:sp>
      <p:pic>
        <p:nvPicPr>
          <p:cNvPr id="10" name="Picture 9">
            <a:extLst>
              <a:ext uri="{FF2B5EF4-FFF2-40B4-BE49-F238E27FC236}">
                <a16:creationId xmlns:a16="http://schemas.microsoft.com/office/drawing/2014/main" id="{D9866B65-D9DB-8045-BC07-A3BF09D00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3" name="Title 1">
            <a:extLst>
              <a:ext uri="{FF2B5EF4-FFF2-40B4-BE49-F238E27FC236}">
                <a16:creationId xmlns:a16="http://schemas.microsoft.com/office/drawing/2014/main" id="{6D6583A0-0F40-234A-8011-592A8A22288A}"/>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INTERVENTION STRATEGIES</a:t>
            </a:r>
          </a:p>
        </p:txBody>
      </p:sp>
      <p:sp>
        <p:nvSpPr>
          <p:cNvPr id="16" name="Content Placeholder 2">
            <a:extLst>
              <a:ext uri="{FF2B5EF4-FFF2-40B4-BE49-F238E27FC236}">
                <a16:creationId xmlns:a16="http://schemas.microsoft.com/office/drawing/2014/main" id="{FC701F61-6FE4-C949-8279-1F81E210BA2B}"/>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 1</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6" action="ppaction://hlinkfile"/>
              </a:rPr>
              <a:t>VIDEO 2</a:t>
            </a:r>
            <a:endParaRPr lang="en-US" sz="4800" dirty="0">
              <a:solidFill>
                <a:schemeClr val="bg1"/>
              </a:solidFill>
            </a:endParaRPr>
          </a:p>
        </p:txBody>
      </p:sp>
    </p:spTree>
    <p:extLst>
      <p:ext uri="{BB962C8B-B14F-4D97-AF65-F5344CB8AC3E}">
        <p14:creationId xmlns:p14="http://schemas.microsoft.com/office/powerpoint/2010/main" val="448363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1612100" y="3085919"/>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FRAMEWORK</a:t>
            </a:r>
            <a:endParaRPr lang="en-US" sz="3600" dirty="0">
              <a:solidFill>
                <a:schemeClr val="bg1"/>
              </a:solidFill>
              <a:latin typeface="Avenir Light" panose="020B0402020203020204" pitchFamily="34" charset="77"/>
            </a:endParaRPr>
          </a:p>
        </p:txBody>
      </p:sp>
      <p:sp>
        <p:nvSpPr>
          <p:cNvPr id="8" name="Title 1">
            <a:extLst>
              <a:ext uri="{FF2B5EF4-FFF2-40B4-BE49-F238E27FC236}">
                <a16:creationId xmlns:a16="http://schemas.microsoft.com/office/drawing/2014/main" id="{6ED438FB-376A-B94A-883E-62AE7C156411}"/>
              </a:ext>
            </a:extLst>
          </p:cNvPr>
          <p:cNvSpPr txBox="1">
            <a:spLocks/>
          </p:cNvSpPr>
          <p:nvPr/>
        </p:nvSpPr>
        <p:spPr>
          <a:xfrm>
            <a:off x="922886" y="3085919"/>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LT Std 45 Book" panose="020B0502020203020204" pitchFamily="34" charset="0"/>
                <a:cs typeface="Arial" panose="020B0604020202020204" pitchFamily="34" charset="0"/>
              </a:rPr>
              <a:t>1</a:t>
            </a:r>
            <a:endParaRPr lang="en-US" sz="3600" dirty="0">
              <a:solidFill>
                <a:schemeClr val="bg1"/>
              </a:solidFill>
              <a:latin typeface="Avenir LT Std 45 Book" panose="020B0502020203020204" pitchFamily="34" charset="0"/>
            </a:endParaRPr>
          </a:p>
        </p:txBody>
      </p:sp>
      <p:sp>
        <p:nvSpPr>
          <p:cNvPr id="4" name="TextBox 3">
            <a:extLst>
              <a:ext uri="{FF2B5EF4-FFF2-40B4-BE49-F238E27FC236}">
                <a16:creationId xmlns:a16="http://schemas.microsoft.com/office/drawing/2014/main" id="{1CED43AB-3293-434E-BE61-378C42F2F822}"/>
              </a:ext>
            </a:extLst>
          </p:cNvPr>
          <p:cNvSpPr txBox="1"/>
          <p:nvPr/>
        </p:nvSpPr>
        <p:spPr>
          <a:xfrm>
            <a:off x="6786686" y="2755466"/>
            <a:ext cx="4813598"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WHY PLAY</a:t>
            </a:r>
          </a:p>
        </p:txBody>
      </p:sp>
      <p:sp>
        <p:nvSpPr>
          <p:cNvPr id="5" name="TextBox 4">
            <a:extLst>
              <a:ext uri="{FF2B5EF4-FFF2-40B4-BE49-F238E27FC236}">
                <a16:creationId xmlns:a16="http://schemas.microsoft.com/office/drawing/2014/main" id="{F1B3B49E-5990-024A-B53D-A1F6BFB0EFA3}"/>
              </a:ext>
            </a:extLst>
          </p:cNvPr>
          <p:cNvSpPr txBox="1"/>
          <p:nvPr/>
        </p:nvSpPr>
        <p:spPr>
          <a:xfrm>
            <a:off x="6819936" y="3401797"/>
            <a:ext cx="7404398"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WHY CAREGIVERS</a:t>
            </a:r>
          </a:p>
        </p:txBody>
      </p:sp>
      <p:sp>
        <p:nvSpPr>
          <p:cNvPr id="9" name="TextBox 8">
            <a:extLst>
              <a:ext uri="{FF2B5EF4-FFF2-40B4-BE49-F238E27FC236}">
                <a16:creationId xmlns:a16="http://schemas.microsoft.com/office/drawing/2014/main" id="{520212F0-6E70-6B4F-848B-BB2981A63DDF}"/>
              </a:ext>
            </a:extLst>
          </p:cNvPr>
          <p:cNvSpPr txBox="1"/>
          <p:nvPr/>
        </p:nvSpPr>
        <p:spPr>
          <a:xfrm>
            <a:off x="6133491" y="2722216"/>
            <a:ext cx="479896"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&gt;</a:t>
            </a:r>
          </a:p>
        </p:txBody>
      </p:sp>
      <p:sp>
        <p:nvSpPr>
          <p:cNvPr id="10" name="TextBox 9">
            <a:extLst>
              <a:ext uri="{FF2B5EF4-FFF2-40B4-BE49-F238E27FC236}">
                <a16:creationId xmlns:a16="http://schemas.microsoft.com/office/drawing/2014/main" id="{BBC77E92-2B61-C545-B5C9-A0CDB1C8E29B}"/>
              </a:ext>
            </a:extLst>
          </p:cNvPr>
          <p:cNvSpPr txBox="1"/>
          <p:nvPr/>
        </p:nvSpPr>
        <p:spPr>
          <a:xfrm>
            <a:off x="6119641" y="3373380"/>
            <a:ext cx="479896" cy="646331"/>
          </a:xfrm>
          <a:prstGeom prst="rect">
            <a:avLst/>
          </a:prstGeom>
          <a:noFill/>
        </p:spPr>
        <p:txBody>
          <a:bodyPr wrap="square" rtlCol="0">
            <a:spAutoFit/>
          </a:bodyPr>
          <a:lstStyle/>
          <a:p>
            <a:r>
              <a:rPr lang="en-US" sz="3600" dirty="0">
                <a:solidFill>
                  <a:schemeClr val="bg1"/>
                </a:solidFill>
                <a:latin typeface="Avenir Light" panose="020B0402020203020204" pitchFamily="34" charset="77"/>
                <a:cs typeface="Arial" panose="020B0604020202020204" pitchFamily="34" charset="0"/>
              </a:rPr>
              <a:t>&gt;</a:t>
            </a:r>
          </a:p>
        </p:txBody>
      </p:sp>
    </p:spTree>
    <p:extLst>
      <p:ext uri="{BB962C8B-B14F-4D97-AF65-F5344CB8AC3E}">
        <p14:creationId xmlns:p14="http://schemas.microsoft.com/office/powerpoint/2010/main" val="9652611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1612100" y="2898256"/>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CLOSING</a:t>
            </a:r>
            <a:endParaRPr lang="en-US" sz="3600" dirty="0">
              <a:solidFill>
                <a:schemeClr val="bg1"/>
              </a:solidFill>
              <a:latin typeface="Avenir Light" panose="020B0402020203020204" pitchFamily="34" charset="77"/>
            </a:endParaRPr>
          </a:p>
        </p:txBody>
      </p:sp>
      <p:sp>
        <p:nvSpPr>
          <p:cNvPr id="8" name="Title 1">
            <a:extLst>
              <a:ext uri="{FF2B5EF4-FFF2-40B4-BE49-F238E27FC236}">
                <a16:creationId xmlns:a16="http://schemas.microsoft.com/office/drawing/2014/main" id="{6ED438FB-376A-B94A-883E-62AE7C156411}"/>
              </a:ext>
            </a:extLst>
          </p:cNvPr>
          <p:cNvSpPr txBox="1">
            <a:spLocks/>
          </p:cNvSpPr>
          <p:nvPr/>
        </p:nvSpPr>
        <p:spPr>
          <a:xfrm>
            <a:off x="922886" y="2898256"/>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venir LT Std 45 Book" panose="020B0502020203020204" pitchFamily="34" charset="0"/>
                <a:cs typeface="Arial" panose="020B0604020202020204" pitchFamily="34" charset="0"/>
              </a:rPr>
              <a:t>5</a:t>
            </a:r>
            <a:endParaRPr lang="en-US" sz="3600" dirty="0">
              <a:solidFill>
                <a:schemeClr val="bg1"/>
              </a:solidFill>
              <a:latin typeface="Avenir LT Std 45 Book" panose="020B0502020203020204" pitchFamily="34" charset="0"/>
            </a:endParaRPr>
          </a:p>
        </p:txBody>
      </p:sp>
      <p:sp>
        <p:nvSpPr>
          <p:cNvPr id="9" name="Content Placeholder 2">
            <a:extLst>
              <a:ext uri="{FF2B5EF4-FFF2-40B4-BE49-F238E27FC236}">
                <a16:creationId xmlns:a16="http://schemas.microsoft.com/office/drawing/2014/main" id="{3B3152B8-BA26-BE47-9756-EFC703652EE4}"/>
              </a:ext>
            </a:extLst>
          </p:cNvPr>
          <p:cNvSpPr txBox="1">
            <a:spLocks/>
          </p:cNvSpPr>
          <p:nvPr/>
        </p:nvSpPr>
        <p:spPr>
          <a:xfrm>
            <a:off x="6222996" y="2190570"/>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solidFill>
                <a:latin typeface="Avenir Light" panose="020B0402020203020204" pitchFamily="34" charset="77"/>
                <a:cs typeface="Arial" panose="020B0604020202020204" pitchFamily="34" charset="0"/>
              </a:rPr>
              <a:t>    PARENT REFLECTIONS</a:t>
            </a:r>
          </a:p>
          <a:p>
            <a:pPr algn="l"/>
            <a:r>
              <a:rPr lang="en-US" sz="2900" dirty="0">
                <a:solidFill>
                  <a:schemeClr val="bg1"/>
                </a:solidFill>
                <a:latin typeface="Avenir Light" panose="020B0402020203020204" pitchFamily="34" charset="77"/>
                <a:cs typeface="Arial" panose="020B0604020202020204" pitchFamily="34" charset="0"/>
              </a:rPr>
              <a:t>    PROGRESS VIDEOS</a:t>
            </a:r>
          </a:p>
          <a:p>
            <a:pPr algn="l"/>
            <a:r>
              <a:rPr lang="en-US" sz="2900" dirty="0">
                <a:solidFill>
                  <a:schemeClr val="bg1"/>
                </a:solidFill>
                <a:latin typeface="Avenir Light" panose="020B0402020203020204" pitchFamily="34" charset="77"/>
                <a:cs typeface="Arial" panose="020B0604020202020204" pitchFamily="34" charset="0"/>
              </a:rPr>
              <a:t>    COMMON CONCERNS</a:t>
            </a:r>
          </a:p>
          <a:p>
            <a:pPr algn="l"/>
            <a:r>
              <a:rPr lang="en-US" sz="2900" dirty="0">
                <a:solidFill>
                  <a:schemeClr val="bg1"/>
                </a:solidFill>
                <a:latin typeface="Avenir Light" panose="020B0402020203020204" pitchFamily="34" charset="77"/>
                <a:cs typeface="Arial" panose="020B0604020202020204" pitchFamily="34" charset="0"/>
              </a:rPr>
              <a:t>    SUMMARY</a:t>
            </a:r>
          </a:p>
          <a:p>
            <a:pPr algn="l"/>
            <a:r>
              <a:rPr lang="en-US" sz="2900" dirty="0">
                <a:solidFill>
                  <a:schemeClr val="bg1"/>
                </a:solidFill>
                <a:latin typeface="Avenir Light" panose="020B0402020203020204" pitchFamily="34" charset="77"/>
                <a:cs typeface="Arial" panose="020B0604020202020204" pitchFamily="34" charset="0"/>
              </a:rPr>
              <a:t>    Q &amp; A</a:t>
            </a:r>
            <a:endParaRPr lang="en-US" sz="2900" dirty="0">
              <a:solidFill>
                <a:schemeClr val="bg1"/>
              </a:solidFill>
            </a:endParaRPr>
          </a:p>
          <a:p>
            <a:pPr algn="l"/>
            <a:endParaRPr lang="en-US" dirty="0">
              <a:solidFill>
                <a:schemeClr val="bg1"/>
              </a:solidFill>
            </a:endParaRPr>
          </a:p>
        </p:txBody>
      </p:sp>
      <p:sp>
        <p:nvSpPr>
          <p:cNvPr id="10" name="TextBox 9">
            <a:extLst>
              <a:ext uri="{FF2B5EF4-FFF2-40B4-BE49-F238E27FC236}">
                <a16:creationId xmlns:a16="http://schemas.microsoft.com/office/drawing/2014/main" id="{1D42063A-CB4E-BB46-B291-D3F774A1BF16}"/>
              </a:ext>
            </a:extLst>
          </p:cNvPr>
          <p:cNvSpPr txBox="1"/>
          <p:nvPr/>
        </p:nvSpPr>
        <p:spPr>
          <a:xfrm>
            <a:off x="6017108" y="2156952"/>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1</a:t>
            </a:r>
          </a:p>
        </p:txBody>
      </p:sp>
      <p:sp>
        <p:nvSpPr>
          <p:cNvPr id="11" name="TextBox 10">
            <a:extLst>
              <a:ext uri="{FF2B5EF4-FFF2-40B4-BE49-F238E27FC236}">
                <a16:creationId xmlns:a16="http://schemas.microsoft.com/office/drawing/2014/main" id="{2404F49E-EAB7-C642-80BD-8EEB45A1631A}"/>
              </a:ext>
            </a:extLst>
          </p:cNvPr>
          <p:cNvSpPr txBox="1"/>
          <p:nvPr/>
        </p:nvSpPr>
        <p:spPr>
          <a:xfrm>
            <a:off x="6003258" y="272499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2</a:t>
            </a:r>
          </a:p>
        </p:txBody>
      </p:sp>
      <p:sp>
        <p:nvSpPr>
          <p:cNvPr id="12" name="TextBox 11">
            <a:extLst>
              <a:ext uri="{FF2B5EF4-FFF2-40B4-BE49-F238E27FC236}">
                <a16:creationId xmlns:a16="http://schemas.microsoft.com/office/drawing/2014/main" id="{B8DF3B2E-6BFB-B940-9923-B497F551A186}"/>
              </a:ext>
            </a:extLst>
          </p:cNvPr>
          <p:cNvSpPr txBox="1"/>
          <p:nvPr/>
        </p:nvSpPr>
        <p:spPr>
          <a:xfrm>
            <a:off x="6006031" y="3276394"/>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3</a:t>
            </a:r>
          </a:p>
        </p:txBody>
      </p:sp>
      <p:sp>
        <p:nvSpPr>
          <p:cNvPr id="13" name="TextBox 12">
            <a:extLst>
              <a:ext uri="{FF2B5EF4-FFF2-40B4-BE49-F238E27FC236}">
                <a16:creationId xmlns:a16="http://schemas.microsoft.com/office/drawing/2014/main" id="{DBE15170-1D29-7746-9E06-9979713FA377}"/>
              </a:ext>
            </a:extLst>
          </p:cNvPr>
          <p:cNvSpPr txBox="1"/>
          <p:nvPr/>
        </p:nvSpPr>
        <p:spPr>
          <a:xfrm>
            <a:off x="6025429" y="3811177"/>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4</a:t>
            </a:r>
          </a:p>
        </p:txBody>
      </p:sp>
      <p:sp>
        <p:nvSpPr>
          <p:cNvPr id="14" name="TextBox 13">
            <a:extLst>
              <a:ext uri="{FF2B5EF4-FFF2-40B4-BE49-F238E27FC236}">
                <a16:creationId xmlns:a16="http://schemas.microsoft.com/office/drawing/2014/main" id="{5A319E8E-C025-5146-8618-2A88EAF45B4C}"/>
              </a:ext>
            </a:extLst>
          </p:cNvPr>
          <p:cNvSpPr txBox="1"/>
          <p:nvPr/>
        </p:nvSpPr>
        <p:spPr>
          <a:xfrm>
            <a:off x="6033733" y="4327010"/>
            <a:ext cx="479896" cy="461665"/>
          </a:xfrm>
          <a:prstGeom prst="rect">
            <a:avLst/>
          </a:prstGeom>
          <a:noFill/>
        </p:spPr>
        <p:txBody>
          <a:bodyPr wrap="square" rtlCol="0">
            <a:spAutoFit/>
          </a:bodyPr>
          <a:lstStyle/>
          <a:p>
            <a:r>
              <a:rPr lang="en-US" sz="2400" dirty="0">
                <a:solidFill>
                  <a:schemeClr val="bg1"/>
                </a:solidFill>
                <a:latin typeface="Avenir Light" panose="020B0402020203020204" pitchFamily="34" charset="77"/>
                <a:cs typeface="Arial" panose="020B0604020202020204" pitchFamily="34" charset="0"/>
              </a:rPr>
              <a:t>5</a:t>
            </a:r>
          </a:p>
        </p:txBody>
      </p:sp>
    </p:spTree>
    <p:extLst>
      <p:ext uri="{BB962C8B-B14F-4D97-AF65-F5344CB8AC3E}">
        <p14:creationId xmlns:p14="http://schemas.microsoft.com/office/powerpoint/2010/main" val="35289667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51</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itle 1">
            <a:extLst>
              <a:ext uri="{FF2B5EF4-FFF2-40B4-BE49-F238E27FC236}">
                <a16:creationId xmlns:a16="http://schemas.microsoft.com/office/drawing/2014/main" id="{6F942C27-DB4A-4D42-B225-6BF36A6064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ight" panose="020B0402020203020204" pitchFamily="34" charset="77"/>
                <a:cs typeface="Arial" panose="020B0604020202020204" pitchFamily="34" charset="0"/>
              </a:rPr>
              <a:t>CLOSING</a:t>
            </a:r>
          </a:p>
        </p:txBody>
      </p:sp>
      <p:sp>
        <p:nvSpPr>
          <p:cNvPr id="21" name="Content Placeholder 2">
            <a:extLst>
              <a:ext uri="{FF2B5EF4-FFF2-40B4-BE49-F238E27FC236}">
                <a16:creationId xmlns:a16="http://schemas.microsoft.com/office/drawing/2014/main" id="{8389FE80-60AE-0344-9326-160100A3C564}"/>
              </a:ext>
            </a:extLst>
          </p:cNvPr>
          <p:cNvSpPr txBox="1">
            <a:spLocks/>
          </p:cNvSpPr>
          <p:nvPr/>
        </p:nvSpPr>
        <p:spPr>
          <a:xfrm>
            <a:off x="1301861" y="2107443"/>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rgbClr val="3A1953"/>
                </a:solidFill>
                <a:latin typeface="Avenir Light" panose="020B0402020203020204" pitchFamily="34" charset="77"/>
                <a:cs typeface="Arial" panose="020B0604020202020204" pitchFamily="34" charset="0"/>
              </a:rPr>
              <a:t>    PARENT REFLECTIONS</a:t>
            </a:r>
          </a:p>
          <a:p>
            <a:pPr algn="l"/>
            <a:r>
              <a:rPr lang="en-US" sz="2900" dirty="0">
                <a:solidFill>
                  <a:schemeClr val="bg1"/>
                </a:solidFill>
                <a:latin typeface="Avenir Light" panose="020B0402020203020204" pitchFamily="34" charset="77"/>
                <a:cs typeface="Arial" panose="020B0604020202020204" pitchFamily="34" charset="0"/>
              </a:rPr>
              <a:t>    </a:t>
            </a:r>
            <a:r>
              <a:rPr lang="en-US" sz="2900" dirty="0">
                <a:solidFill>
                  <a:schemeClr val="bg1">
                    <a:lumMod val="85000"/>
                  </a:schemeClr>
                </a:solidFill>
                <a:latin typeface="Avenir Light" panose="020B0402020203020204" pitchFamily="34" charset="77"/>
                <a:cs typeface="Arial" panose="020B0604020202020204" pitchFamily="34" charset="0"/>
              </a:rPr>
              <a:t>PROGRESS VIDEOS</a:t>
            </a:r>
          </a:p>
          <a:p>
            <a:pPr algn="l"/>
            <a:r>
              <a:rPr lang="en-US" sz="2900" dirty="0">
                <a:solidFill>
                  <a:schemeClr val="bg1">
                    <a:lumMod val="85000"/>
                  </a:schemeClr>
                </a:solidFill>
                <a:latin typeface="Avenir Light" panose="020B0402020203020204" pitchFamily="34" charset="77"/>
                <a:cs typeface="Arial" panose="020B0604020202020204" pitchFamily="34" charset="0"/>
              </a:rPr>
              <a:t>    COMMON CONCERNS</a:t>
            </a:r>
          </a:p>
          <a:p>
            <a:pPr algn="l"/>
            <a:r>
              <a:rPr lang="en-US" sz="2900" dirty="0">
                <a:solidFill>
                  <a:schemeClr val="bg1">
                    <a:lumMod val="85000"/>
                  </a:schemeClr>
                </a:solidFill>
                <a:latin typeface="Avenir Light" panose="020B0402020203020204" pitchFamily="34" charset="77"/>
                <a:cs typeface="Arial" panose="020B0604020202020204" pitchFamily="34" charset="0"/>
              </a:rPr>
              <a:t>    SUMMARY</a:t>
            </a:r>
          </a:p>
          <a:p>
            <a:pPr algn="l"/>
            <a:r>
              <a:rPr lang="en-US" sz="2900" dirty="0">
                <a:solidFill>
                  <a:schemeClr val="bg1">
                    <a:lumMod val="85000"/>
                  </a:schemeClr>
                </a:solidFill>
                <a:latin typeface="Avenir Light" panose="020B0402020203020204" pitchFamily="34" charset="77"/>
                <a:cs typeface="Arial" panose="020B0604020202020204" pitchFamily="34" charset="0"/>
              </a:rPr>
              <a:t>    Q &amp; A</a:t>
            </a:r>
            <a:endParaRPr lang="en-US" sz="2900" dirty="0">
              <a:solidFill>
                <a:schemeClr val="bg1">
                  <a:lumMod val="85000"/>
                </a:schemeClr>
              </a:solidFill>
            </a:endParaRPr>
          </a:p>
          <a:p>
            <a:pPr algn="l"/>
            <a:endParaRPr lang="en-US" dirty="0">
              <a:solidFill>
                <a:schemeClr val="bg1"/>
              </a:solidFill>
            </a:endParaRPr>
          </a:p>
        </p:txBody>
      </p:sp>
      <p:sp>
        <p:nvSpPr>
          <p:cNvPr id="22" name="TextBox 21">
            <a:extLst>
              <a:ext uri="{FF2B5EF4-FFF2-40B4-BE49-F238E27FC236}">
                <a16:creationId xmlns:a16="http://schemas.microsoft.com/office/drawing/2014/main" id="{08608379-D903-6446-B567-E345B6511FCA}"/>
              </a:ext>
            </a:extLst>
          </p:cNvPr>
          <p:cNvSpPr txBox="1"/>
          <p:nvPr/>
        </p:nvSpPr>
        <p:spPr>
          <a:xfrm>
            <a:off x="1095973" y="2073825"/>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1</a:t>
            </a:r>
          </a:p>
        </p:txBody>
      </p:sp>
    </p:spTree>
    <p:extLst>
      <p:ext uri="{BB962C8B-B14F-4D97-AF65-F5344CB8AC3E}">
        <p14:creationId xmlns:p14="http://schemas.microsoft.com/office/powerpoint/2010/main" val="4019767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52</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itle 1">
            <a:extLst>
              <a:ext uri="{FF2B5EF4-FFF2-40B4-BE49-F238E27FC236}">
                <a16:creationId xmlns:a16="http://schemas.microsoft.com/office/drawing/2014/main" id="{6F942C27-DB4A-4D42-B225-6BF36A6064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CLOSING</a:t>
            </a:r>
          </a:p>
        </p:txBody>
      </p:sp>
      <p:sp>
        <p:nvSpPr>
          <p:cNvPr id="11" name="Content Placeholder 2">
            <a:extLst>
              <a:ext uri="{FF2B5EF4-FFF2-40B4-BE49-F238E27FC236}">
                <a16:creationId xmlns:a16="http://schemas.microsoft.com/office/drawing/2014/main" id="{F3926E5E-076C-124F-8B97-0C29B781F869}"/>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a:t>
            </a:r>
            <a:endParaRPr lang="en-US" sz="4800" dirty="0">
              <a:solidFill>
                <a:schemeClr val="bg1"/>
              </a:solidFill>
            </a:endParaRPr>
          </a:p>
        </p:txBody>
      </p:sp>
    </p:spTree>
    <p:extLst>
      <p:ext uri="{BB962C8B-B14F-4D97-AF65-F5344CB8AC3E}">
        <p14:creationId xmlns:p14="http://schemas.microsoft.com/office/powerpoint/2010/main" val="40880725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53</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0" name="Content Placeholder 2">
            <a:extLst>
              <a:ext uri="{FF2B5EF4-FFF2-40B4-BE49-F238E27FC236}">
                <a16:creationId xmlns:a16="http://schemas.microsoft.com/office/drawing/2014/main" id="{2216239E-B564-2649-B935-193C925CFA05}"/>
              </a:ext>
            </a:extLst>
          </p:cNvPr>
          <p:cNvSpPr txBox="1">
            <a:spLocks/>
          </p:cNvSpPr>
          <p:nvPr/>
        </p:nvSpPr>
        <p:spPr>
          <a:xfrm>
            <a:off x="1301861" y="2107443"/>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lumMod val="85000"/>
                  </a:schemeClr>
                </a:solidFill>
                <a:latin typeface="Avenir Light" panose="020B0402020203020204" pitchFamily="34" charset="77"/>
                <a:cs typeface="Arial" panose="020B0604020202020204" pitchFamily="34" charset="0"/>
              </a:rPr>
              <a:t>    PARENT REFLECTIONS</a:t>
            </a:r>
          </a:p>
          <a:p>
            <a:pPr algn="l"/>
            <a:r>
              <a:rPr lang="en-US" sz="2900" dirty="0">
                <a:solidFill>
                  <a:srgbClr val="3A1953"/>
                </a:solidFill>
                <a:latin typeface="Avenir Light" panose="020B0402020203020204" pitchFamily="34" charset="77"/>
                <a:cs typeface="Arial" panose="020B0604020202020204" pitchFamily="34" charset="0"/>
              </a:rPr>
              <a:t>    PROGRESS VIDEOS</a:t>
            </a:r>
          </a:p>
          <a:p>
            <a:pPr algn="l"/>
            <a:r>
              <a:rPr lang="en-US" sz="2900" dirty="0">
                <a:solidFill>
                  <a:schemeClr val="bg1">
                    <a:lumMod val="85000"/>
                  </a:schemeClr>
                </a:solidFill>
                <a:latin typeface="Avenir Light" panose="020B0402020203020204" pitchFamily="34" charset="77"/>
                <a:cs typeface="Arial" panose="020B0604020202020204" pitchFamily="34" charset="0"/>
              </a:rPr>
              <a:t>    COMMON CONCERNS</a:t>
            </a:r>
          </a:p>
          <a:p>
            <a:pPr algn="l"/>
            <a:r>
              <a:rPr lang="en-US" sz="2900" dirty="0">
                <a:solidFill>
                  <a:schemeClr val="bg1">
                    <a:lumMod val="85000"/>
                  </a:schemeClr>
                </a:solidFill>
                <a:latin typeface="Avenir Light" panose="020B0402020203020204" pitchFamily="34" charset="77"/>
                <a:cs typeface="Arial" panose="020B0604020202020204" pitchFamily="34" charset="0"/>
              </a:rPr>
              <a:t>    SUMMARY</a:t>
            </a:r>
          </a:p>
          <a:p>
            <a:pPr algn="l"/>
            <a:r>
              <a:rPr lang="en-US" sz="2900" dirty="0">
                <a:solidFill>
                  <a:schemeClr val="bg1">
                    <a:lumMod val="85000"/>
                  </a:schemeClr>
                </a:solidFill>
                <a:latin typeface="Avenir Light" panose="020B0402020203020204" pitchFamily="34" charset="77"/>
                <a:cs typeface="Arial" panose="020B0604020202020204" pitchFamily="34" charset="0"/>
              </a:rPr>
              <a:t>    Q &amp; A</a:t>
            </a:r>
            <a:endParaRPr lang="en-US" sz="2900" dirty="0">
              <a:solidFill>
                <a:schemeClr val="bg1">
                  <a:lumMod val="85000"/>
                </a:schemeClr>
              </a:solidFill>
            </a:endParaRPr>
          </a:p>
          <a:p>
            <a:pPr algn="l"/>
            <a:endParaRPr lang="en-US" dirty="0">
              <a:solidFill>
                <a:schemeClr val="bg1"/>
              </a:solidFill>
            </a:endParaRPr>
          </a:p>
        </p:txBody>
      </p:sp>
      <p:sp>
        <p:nvSpPr>
          <p:cNvPr id="22" name="TextBox 21">
            <a:extLst>
              <a:ext uri="{FF2B5EF4-FFF2-40B4-BE49-F238E27FC236}">
                <a16:creationId xmlns:a16="http://schemas.microsoft.com/office/drawing/2014/main" id="{2241F8B9-8F85-5D4C-AF21-5A35D62B5412}"/>
              </a:ext>
            </a:extLst>
          </p:cNvPr>
          <p:cNvSpPr txBox="1"/>
          <p:nvPr/>
        </p:nvSpPr>
        <p:spPr>
          <a:xfrm>
            <a:off x="1082123" y="2641863"/>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2</a:t>
            </a:r>
          </a:p>
        </p:txBody>
      </p:sp>
      <p:sp>
        <p:nvSpPr>
          <p:cNvPr id="26" name="Title 1">
            <a:extLst>
              <a:ext uri="{FF2B5EF4-FFF2-40B4-BE49-F238E27FC236}">
                <a16:creationId xmlns:a16="http://schemas.microsoft.com/office/drawing/2014/main" id="{576C68BA-D962-314B-82C3-3FF2C311294E}"/>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ight" panose="020B0402020203020204" pitchFamily="34" charset="77"/>
                <a:cs typeface="Arial" panose="020B0604020202020204" pitchFamily="34" charset="0"/>
              </a:rPr>
              <a:t>CLOSING</a:t>
            </a:r>
          </a:p>
        </p:txBody>
      </p:sp>
    </p:spTree>
    <p:extLst>
      <p:ext uri="{BB962C8B-B14F-4D97-AF65-F5344CB8AC3E}">
        <p14:creationId xmlns:p14="http://schemas.microsoft.com/office/powerpoint/2010/main" val="2827662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54</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itle 1">
            <a:extLst>
              <a:ext uri="{FF2B5EF4-FFF2-40B4-BE49-F238E27FC236}">
                <a16:creationId xmlns:a16="http://schemas.microsoft.com/office/drawing/2014/main" id="{6F942C27-DB4A-4D42-B225-6BF36A6064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CLOSING</a:t>
            </a:r>
          </a:p>
        </p:txBody>
      </p:sp>
      <p:sp>
        <p:nvSpPr>
          <p:cNvPr id="11" name="Content Placeholder 2">
            <a:extLst>
              <a:ext uri="{FF2B5EF4-FFF2-40B4-BE49-F238E27FC236}">
                <a16:creationId xmlns:a16="http://schemas.microsoft.com/office/drawing/2014/main" id="{12A38915-ADA8-F74E-8C71-30762F1FC02E}"/>
              </a:ext>
            </a:extLst>
          </p:cNvPr>
          <p:cNvSpPr txBox="1">
            <a:spLocks/>
          </p:cNvSpPr>
          <p:nvPr/>
        </p:nvSpPr>
        <p:spPr>
          <a:xfrm>
            <a:off x="0" y="2549889"/>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 1</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6" action="ppaction://hlinkfile"/>
              </a:rPr>
              <a:t>VIDEO 2</a:t>
            </a:r>
            <a:endParaRPr lang="en-US" sz="4800" dirty="0">
              <a:solidFill>
                <a:schemeClr val="bg1"/>
              </a:solidFill>
            </a:endParaRPr>
          </a:p>
        </p:txBody>
      </p:sp>
    </p:spTree>
    <p:extLst>
      <p:ext uri="{BB962C8B-B14F-4D97-AF65-F5344CB8AC3E}">
        <p14:creationId xmlns:p14="http://schemas.microsoft.com/office/powerpoint/2010/main" val="39510002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55</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itle 1">
            <a:extLst>
              <a:ext uri="{FF2B5EF4-FFF2-40B4-BE49-F238E27FC236}">
                <a16:creationId xmlns:a16="http://schemas.microsoft.com/office/drawing/2014/main" id="{6F942C27-DB4A-4D42-B225-6BF36A6064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CLOSING</a:t>
            </a:r>
          </a:p>
        </p:txBody>
      </p:sp>
      <p:sp>
        <p:nvSpPr>
          <p:cNvPr id="9" name="Content Placeholder 2">
            <a:extLst>
              <a:ext uri="{FF2B5EF4-FFF2-40B4-BE49-F238E27FC236}">
                <a16:creationId xmlns:a16="http://schemas.microsoft.com/office/drawing/2014/main" id="{0320DDE1-3C92-6D40-A988-21B6C965FE0D}"/>
              </a:ext>
            </a:extLst>
          </p:cNvPr>
          <p:cNvSpPr txBox="1">
            <a:spLocks/>
          </p:cNvSpPr>
          <p:nvPr/>
        </p:nvSpPr>
        <p:spPr>
          <a:xfrm>
            <a:off x="0" y="2549889"/>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rgbClr val="3A1953"/>
                </a:solidFill>
                <a:latin typeface="Avenir Light" panose="020B0402020203020204" pitchFamily="34" charset="77"/>
                <a:cs typeface="Arial" panose="020B0604020202020204" pitchFamily="34" charset="0"/>
                <a:hlinkClick r:id="rId5" action="ppaction://hlinkfile"/>
              </a:rPr>
              <a:t>VIDEO 1</a:t>
            </a:r>
            <a:endParaRPr lang="en-US" sz="4800" dirty="0">
              <a:solidFill>
                <a:srgbClr val="3A1953"/>
              </a:solidFill>
              <a:latin typeface="Avenir Light" panose="020B0402020203020204" pitchFamily="34" charset="77"/>
              <a:cs typeface="Arial" panose="020B0604020202020204" pitchFamily="34" charset="0"/>
            </a:endParaRPr>
          </a:p>
          <a:p>
            <a:r>
              <a:rPr lang="en-US" sz="4800" dirty="0">
                <a:solidFill>
                  <a:srgbClr val="3A1953"/>
                </a:solidFill>
                <a:latin typeface="Avenir Light" panose="020B0402020203020204" pitchFamily="34" charset="77"/>
                <a:cs typeface="Arial" panose="020B0604020202020204" pitchFamily="34" charset="0"/>
                <a:hlinkClick r:id="rId6" action="ppaction://hlinkfile"/>
              </a:rPr>
              <a:t>VIDEO 2</a:t>
            </a:r>
            <a:endParaRPr lang="en-US" sz="4800" dirty="0">
              <a:solidFill>
                <a:schemeClr val="bg1"/>
              </a:solidFill>
            </a:endParaRPr>
          </a:p>
        </p:txBody>
      </p:sp>
    </p:spTree>
    <p:extLst>
      <p:ext uri="{BB962C8B-B14F-4D97-AF65-F5344CB8AC3E}">
        <p14:creationId xmlns:p14="http://schemas.microsoft.com/office/powerpoint/2010/main" val="21820271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56</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1" name="Content Placeholder 2">
            <a:extLst>
              <a:ext uri="{FF2B5EF4-FFF2-40B4-BE49-F238E27FC236}">
                <a16:creationId xmlns:a16="http://schemas.microsoft.com/office/drawing/2014/main" id="{B89821C3-F5D3-FB42-940A-9AC47E7133A0}"/>
              </a:ext>
            </a:extLst>
          </p:cNvPr>
          <p:cNvSpPr txBox="1">
            <a:spLocks/>
          </p:cNvSpPr>
          <p:nvPr/>
        </p:nvSpPr>
        <p:spPr>
          <a:xfrm>
            <a:off x="1301861" y="2107443"/>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solidFill>
                <a:latin typeface="Avenir Light" panose="020B0402020203020204" pitchFamily="34" charset="77"/>
                <a:cs typeface="Arial" panose="020B0604020202020204" pitchFamily="34" charset="0"/>
              </a:rPr>
              <a:t>    </a:t>
            </a:r>
            <a:r>
              <a:rPr lang="en-US" sz="2900" dirty="0">
                <a:solidFill>
                  <a:schemeClr val="bg1">
                    <a:lumMod val="85000"/>
                  </a:schemeClr>
                </a:solidFill>
                <a:latin typeface="Avenir Light" panose="020B0402020203020204" pitchFamily="34" charset="77"/>
                <a:cs typeface="Arial" panose="020B0604020202020204" pitchFamily="34" charset="0"/>
              </a:rPr>
              <a:t>PARENT REFLECTIONS</a:t>
            </a:r>
          </a:p>
          <a:p>
            <a:pPr algn="l"/>
            <a:r>
              <a:rPr lang="en-US" sz="2900" dirty="0">
                <a:solidFill>
                  <a:schemeClr val="bg1">
                    <a:lumMod val="85000"/>
                  </a:schemeClr>
                </a:solidFill>
                <a:latin typeface="Avenir Light" panose="020B0402020203020204" pitchFamily="34" charset="77"/>
                <a:cs typeface="Arial" panose="020B0604020202020204" pitchFamily="34" charset="0"/>
              </a:rPr>
              <a:t>    PROGRESS VIDEOS</a:t>
            </a:r>
          </a:p>
          <a:p>
            <a:pPr algn="l"/>
            <a:r>
              <a:rPr lang="en-US" sz="2900" dirty="0">
                <a:solidFill>
                  <a:srgbClr val="3A1953"/>
                </a:solidFill>
                <a:latin typeface="Avenir Light" panose="020B0402020203020204" pitchFamily="34" charset="77"/>
                <a:cs typeface="Arial" panose="020B0604020202020204" pitchFamily="34" charset="0"/>
              </a:rPr>
              <a:t>    COMMON CONCERNS</a:t>
            </a:r>
          </a:p>
          <a:p>
            <a:pPr algn="l"/>
            <a:r>
              <a:rPr lang="en-US" sz="2900" dirty="0">
                <a:solidFill>
                  <a:schemeClr val="bg1">
                    <a:lumMod val="85000"/>
                  </a:schemeClr>
                </a:solidFill>
                <a:latin typeface="Avenir Light" panose="020B0402020203020204" pitchFamily="34" charset="77"/>
                <a:cs typeface="Arial" panose="020B0604020202020204" pitchFamily="34" charset="0"/>
              </a:rPr>
              <a:t>    SUMMARY</a:t>
            </a:r>
          </a:p>
          <a:p>
            <a:pPr algn="l"/>
            <a:r>
              <a:rPr lang="en-US" sz="2900" dirty="0">
                <a:solidFill>
                  <a:schemeClr val="bg1">
                    <a:lumMod val="85000"/>
                  </a:schemeClr>
                </a:solidFill>
                <a:latin typeface="Avenir Light" panose="020B0402020203020204" pitchFamily="34" charset="77"/>
                <a:cs typeface="Arial" panose="020B0604020202020204" pitchFamily="34" charset="0"/>
              </a:rPr>
              <a:t>    Q &amp; A</a:t>
            </a:r>
            <a:endParaRPr lang="en-US" sz="2900" dirty="0">
              <a:solidFill>
                <a:schemeClr val="bg1">
                  <a:lumMod val="85000"/>
                </a:schemeClr>
              </a:solidFill>
            </a:endParaRPr>
          </a:p>
          <a:p>
            <a:pPr algn="l"/>
            <a:endParaRPr lang="en-US" dirty="0">
              <a:solidFill>
                <a:schemeClr val="bg1"/>
              </a:solidFill>
            </a:endParaRPr>
          </a:p>
        </p:txBody>
      </p:sp>
      <p:sp>
        <p:nvSpPr>
          <p:cNvPr id="17" name="TextBox 16">
            <a:extLst>
              <a:ext uri="{FF2B5EF4-FFF2-40B4-BE49-F238E27FC236}">
                <a16:creationId xmlns:a16="http://schemas.microsoft.com/office/drawing/2014/main" id="{47F5E320-D479-A64E-AEDF-834CFEBBF696}"/>
              </a:ext>
            </a:extLst>
          </p:cNvPr>
          <p:cNvSpPr txBox="1"/>
          <p:nvPr/>
        </p:nvSpPr>
        <p:spPr>
          <a:xfrm>
            <a:off x="1084896" y="3160017"/>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3</a:t>
            </a:r>
          </a:p>
        </p:txBody>
      </p:sp>
      <p:sp>
        <p:nvSpPr>
          <p:cNvPr id="20" name="Title 1">
            <a:extLst>
              <a:ext uri="{FF2B5EF4-FFF2-40B4-BE49-F238E27FC236}">
                <a16:creationId xmlns:a16="http://schemas.microsoft.com/office/drawing/2014/main" id="{A7AEBBDD-097E-E34E-BC45-42A88AF15400}"/>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ight" panose="020B0402020203020204" pitchFamily="34" charset="77"/>
                <a:cs typeface="Arial" panose="020B0604020202020204" pitchFamily="34" charset="0"/>
              </a:rPr>
              <a:t>CLOSING</a:t>
            </a:r>
          </a:p>
        </p:txBody>
      </p:sp>
    </p:spTree>
    <p:extLst>
      <p:ext uri="{BB962C8B-B14F-4D97-AF65-F5344CB8AC3E}">
        <p14:creationId xmlns:p14="http://schemas.microsoft.com/office/powerpoint/2010/main" val="41404594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57215" y="2345340"/>
            <a:ext cx="12192000" cy="4525963"/>
          </a:xfrm>
        </p:spPr>
        <p:txBody>
          <a:bodyPr>
            <a:normAutofit/>
          </a:bodyPr>
          <a:lstStyle/>
          <a:p>
            <a:pPr lvl="1"/>
            <a:r>
              <a:rPr lang="en-US" sz="1800" dirty="0">
                <a:solidFill>
                  <a:schemeClr val="tx1">
                    <a:lumMod val="85000"/>
                    <a:lumOff val="15000"/>
                  </a:schemeClr>
                </a:solidFill>
                <a:latin typeface="Avenir Light" panose="020B0402020203020204" pitchFamily="34" charset="77"/>
                <a:cs typeface="Arial" panose="020B0604020202020204" pitchFamily="34" charset="0"/>
              </a:rPr>
              <a:t>…</a:t>
            </a:r>
            <a:r>
              <a:rPr lang="en-US" sz="1800" dirty="0" err="1">
                <a:solidFill>
                  <a:schemeClr val="tx1">
                    <a:lumMod val="85000"/>
                    <a:lumOff val="15000"/>
                  </a:schemeClr>
                </a:solidFill>
                <a:latin typeface="Avenir Light" panose="020B0402020203020204" pitchFamily="34" charset="77"/>
                <a:cs typeface="Arial" panose="020B0604020202020204" pitchFamily="34" charset="0"/>
              </a:rPr>
              <a:t>i</a:t>
            </a:r>
            <a:r>
              <a:rPr lang="is-IS" sz="1800" dirty="0">
                <a:solidFill>
                  <a:schemeClr val="tx1">
                    <a:lumMod val="85000"/>
                    <a:lumOff val="15000"/>
                  </a:schemeClr>
                </a:solidFill>
                <a:latin typeface="Avenir Light" panose="020B0402020203020204" pitchFamily="34" charset="77"/>
                <a:cs typeface="Arial" panose="020B0604020202020204" pitchFamily="34" charset="0"/>
              </a:rPr>
              <a:t>t isn’t the same as what I’ve always done</a:t>
            </a:r>
            <a:br>
              <a:rPr lang="is-IS" sz="1800" dirty="0">
                <a:solidFill>
                  <a:schemeClr val="tx1">
                    <a:lumMod val="85000"/>
                    <a:lumOff val="15000"/>
                  </a:schemeClr>
                </a:solidFill>
                <a:latin typeface="Avenir Light" panose="020B0402020203020204" pitchFamily="34" charset="77"/>
                <a:cs typeface="Arial" panose="020B0604020202020204" pitchFamily="34" charset="0"/>
              </a:rPr>
            </a:br>
            <a:r>
              <a:rPr lang="is-IS" sz="1800" dirty="0">
                <a:solidFill>
                  <a:schemeClr val="tx1">
                    <a:lumMod val="85000"/>
                    <a:lumOff val="15000"/>
                  </a:schemeClr>
                </a:solidFill>
                <a:latin typeface="Avenir Light" panose="020B0402020203020204" pitchFamily="34" charset="77"/>
                <a:cs typeface="Arial" panose="020B0604020202020204" pitchFamily="34" charset="0"/>
              </a:rPr>
              <a:t>    and that was working just fine.</a:t>
            </a:r>
            <a:br>
              <a:rPr lang="is-IS" sz="1800" dirty="0">
                <a:solidFill>
                  <a:schemeClr val="tx1">
                    <a:lumMod val="85000"/>
                    <a:lumOff val="15000"/>
                  </a:schemeClr>
                </a:solidFill>
                <a:latin typeface="Avenir Light" panose="020B0402020203020204" pitchFamily="34" charset="77"/>
                <a:cs typeface="Arial" panose="020B0604020202020204" pitchFamily="34" charset="0"/>
              </a:rPr>
            </a:br>
            <a:endParaRPr lang="is-IS" sz="1800" dirty="0">
              <a:solidFill>
                <a:schemeClr val="tx1">
                  <a:lumMod val="85000"/>
                  <a:lumOff val="15000"/>
                </a:schemeClr>
              </a:solidFill>
              <a:latin typeface="Avenir Light" panose="020B0402020203020204" pitchFamily="34" charset="77"/>
              <a:cs typeface="Arial" panose="020B0604020202020204" pitchFamily="34" charset="0"/>
            </a:endParaRPr>
          </a:p>
          <a:p>
            <a:pPr lvl="1"/>
            <a:r>
              <a:rPr lang="is-IS" sz="1800" dirty="0">
                <a:solidFill>
                  <a:schemeClr val="tx1">
                    <a:lumMod val="85000"/>
                    <a:lumOff val="15000"/>
                  </a:schemeClr>
                </a:solidFill>
                <a:latin typeface="Avenir Light" panose="020B0402020203020204" pitchFamily="34" charset="77"/>
                <a:cs typeface="Arial" panose="020B0604020202020204" pitchFamily="34" charset="0"/>
              </a:rPr>
              <a:t>...parents don’t understand this model.</a:t>
            </a:r>
            <a:br>
              <a:rPr lang="is-IS" sz="1800" dirty="0">
                <a:solidFill>
                  <a:schemeClr val="tx1">
                    <a:lumMod val="85000"/>
                    <a:lumOff val="15000"/>
                  </a:schemeClr>
                </a:solidFill>
                <a:latin typeface="Avenir Light" panose="020B0402020203020204" pitchFamily="34" charset="77"/>
                <a:cs typeface="Arial" panose="020B0604020202020204" pitchFamily="34" charset="0"/>
              </a:rPr>
            </a:br>
            <a:endParaRPr lang="is-IS" sz="1800" dirty="0">
              <a:solidFill>
                <a:schemeClr val="tx1">
                  <a:lumMod val="85000"/>
                  <a:lumOff val="15000"/>
                </a:schemeClr>
              </a:solidFill>
              <a:latin typeface="Avenir Light" panose="020B0402020203020204" pitchFamily="34" charset="77"/>
              <a:cs typeface="Arial" panose="020B0604020202020204" pitchFamily="34" charset="0"/>
            </a:endParaRPr>
          </a:p>
          <a:p>
            <a:pPr lvl="1"/>
            <a:r>
              <a:rPr lang="is-IS" sz="1800" dirty="0">
                <a:solidFill>
                  <a:schemeClr val="tx1">
                    <a:lumMod val="85000"/>
                    <a:lumOff val="15000"/>
                  </a:schemeClr>
                </a:solidFill>
                <a:latin typeface="Avenir Light" panose="020B0402020203020204" pitchFamily="34" charset="77"/>
                <a:cs typeface="Arial" panose="020B0604020202020204" pitchFamily="34" charset="0"/>
              </a:rPr>
              <a:t>...parents don’t want to participate in my sessions.</a:t>
            </a:r>
          </a:p>
          <a:p>
            <a:pPr marL="0" indent="0">
              <a:buNone/>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3CB17E7-9FCF-E74F-AD72-19C96506B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1" name="Slide Number Placeholder 6">
            <a:extLst>
              <a:ext uri="{FF2B5EF4-FFF2-40B4-BE49-F238E27FC236}">
                <a16:creationId xmlns:a16="http://schemas.microsoft.com/office/drawing/2014/main" id="{3CDE18D3-E2FC-C941-9AB5-5E404AD8CEF3}"/>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57</a:t>
            </a:fld>
            <a:endParaRPr lang="en-US" sz="1200" dirty="0">
              <a:solidFill>
                <a:schemeClr val="tx1"/>
              </a:solidFill>
            </a:endParaRPr>
          </a:p>
        </p:txBody>
      </p:sp>
      <p:pic>
        <p:nvPicPr>
          <p:cNvPr id="12" name="Picture 11">
            <a:extLst>
              <a:ext uri="{FF2B5EF4-FFF2-40B4-BE49-F238E27FC236}">
                <a16:creationId xmlns:a16="http://schemas.microsoft.com/office/drawing/2014/main" id="{71115D9C-86B9-AA43-8AF2-1E91B23800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5" name="Content Placeholder 2">
            <a:extLst>
              <a:ext uri="{FF2B5EF4-FFF2-40B4-BE49-F238E27FC236}">
                <a16:creationId xmlns:a16="http://schemas.microsoft.com/office/drawing/2014/main" id="{9614762F-70F7-5143-B2FE-2505296E9FFC}"/>
              </a:ext>
            </a:extLst>
          </p:cNvPr>
          <p:cNvSpPr txBox="1">
            <a:spLocks/>
          </p:cNvSpPr>
          <p:nvPr/>
        </p:nvSpPr>
        <p:spPr>
          <a:xfrm>
            <a:off x="1065086" y="2933740"/>
            <a:ext cx="2531411" cy="9747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100" dirty="0">
                <a:solidFill>
                  <a:srgbClr val="3A1953"/>
                </a:solidFill>
                <a:latin typeface="Avenir Light" panose="020B0402020203020204" pitchFamily="34" charset="77"/>
                <a:cs typeface="Arial" panose="020B0604020202020204" pitchFamily="34" charset="0"/>
              </a:rPr>
              <a:t>COMMON</a:t>
            </a:r>
            <a:br>
              <a:rPr lang="en-US" sz="3100" dirty="0">
                <a:solidFill>
                  <a:srgbClr val="3A1953"/>
                </a:solidFill>
                <a:latin typeface="Avenir Light" panose="020B0402020203020204" pitchFamily="34" charset="77"/>
                <a:cs typeface="Arial" panose="020B0604020202020204" pitchFamily="34" charset="0"/>
              </a:rPr>
            </a:br>
            <a:r>
              <a:rPr lang="en-US" sz="3100" dirty="0">
                <a:solidFill>
                  <a:srgbClr val="3A1953"/>
                </a:solidFill>
                <a:latin typeface="Avenir Light" panose="020B0402020203020204" pitchFamily="34" charset="77"/>
                <a:cs typeface="Arial" panose="020B0604020202020204" pitchFamily="34" charset="0"/>
              </a:rPr>
              <a:t>CONCERNS</a:t>
            </a:r>
          </a:p>
        </p:txBody>
      </p:sp>
      <p:sp>
        <p:nvSpPr>
          <p:cNvPr id="16" name="TextBox 15">
            <a:extLst>
              <a:ext uri="{FF2B5EF4-FFF2-40B4-BE49-F238E27FC236}">
                <a16:creationId xmlns:a16="http://schemas.microsoft.com/office/drawing/2014/main" id="{71E7A40A-24FB-0240-8794-4EE7FE5FA9A0}"/>
              </a:ext>
            </a:extLst>
          </p:cNvPr>
          <p:cNvSpPr txBox="1"/>
          <p:nvPr/>
        </p:nvSpPr>
        <p:spPr>
          <a:xfrm>
            <a:off x="4557215" y="1506235"/>
            <a:ext cx="6460121"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Well, this is a nice idea in theory, but…</a:t>
            </a:r>
          </a:p>
        </p:txBody>
      </p:sp>
      <p:sp>
        <p:nvSpPr>
          <p:cNvPr id="17" name="Title 1">
            <a:extLst>
              <a:ext uri="{FF2B5EF4-FFF2-40B4-BE49-F238E27FC236}">
                <a16:creationId xmlns:a16="http://schemas.microsoft.com/office/drawing/2014/main" id="{3B5586DB-2804-044E-95C2-32CE21C7DBFE}"/>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CLOSING</a:t>
            </a:r>
          </a:p>
        </p:txBody>
      </p:sp>
    </p:spTree>
    <p:extLst>
      <p:ext uri="{BB962C8B-B14F-4D97-AF65-F5344CB8AC3E}">
        <p14:creationId xmlns:p14="http://schemas.microsoft.com/office/powerpoint/2010/main" val="16464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58</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1" name="Content Placeholder 2">
            <a:extLst>
              <a:ext uri="{FF2B5EF4-FFF2-40B4-BE49-F238E27FC236}">
                <a16:creationId xmlns:a16="http://schemas.microsoft.com/office/drawing/2014/main" id="{B89821C3-F5D3-FB42-940A-9AC47E7133A0}"/>
              </a:ext>
            </a:extLst>
          </p:cNvPr>
          <p:cNvSpPr txBox="1">
            <a:spLocks/>
          </p:cNvSpPr>
          <p:nvPr/>
        </p:nvSpPr>
        <p:spPr>
          <a:xfrm>
            <a:off x="1301861" y="2107443"/>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solidFill>
                <a:latin typeface="Avenir Light" panose="020B0402020203020204" pitchFamily="34" charset="77"/>
                <a:cs typeface="Arial" panose="020B0604020202020204" pitchFamily="34" charset="0"/>
              </a:rPr>
              <a:t>    </a:t>
            </a:r>
            <a:r>
              <a:rPr lang="en-US" sz="2900" dirty="0">
                <a:solidFill>
                  <a:schemeClr val="bg1">
                    <a:lumMod val="85000"/>
                  </a:schemeClr>
                </a:solidFill>
                <a:latin typeface="Avenir Light" panose="020B0402020203020204" pitchFamily="34" charset="77"/>
                <a:cs typeface="Arial" panose="020B0604020202020204" pitchFamily="34" charset="0"/>
              </a:rPr>
              <a:t>PARENT REFLECTIONS</a:t>
            </a:r>
          </a:p>
          <a:p>
            <a:pPr algn="l"/>
            <a:r>
              <a:rPr lang="en-US" sz="2900" dirty="0">
                <a:solidFill>
                  <a:schemeClr val="bg1">
                    <a:lumMod val="85000"/>
                  </a:schemeClr>
                </a:solidFill>
                <a:latin typeface="Avenir Light" panose="020B0402020203020204" pitchFamily="34" charset="77"/>
                <a:cs typeface="Arial" panose="020B0604020202020204" pitchFamily="34" charset="0"/>
              </a:rPr>
              <a:t>    PROGRESS VIDEOS</a:t>
            </a:r>
          </a:p>
          <a:p>
            <a:pPr algn="l"/>
            <a:r>
              <a:rPr lang="en-US" sz="2900" dirty="0">
                <a:solidFill>
                  <a:schemeClr val="bg1">
                    <a:lumMod val="85000"/>
                  </a:schemeClr>
                </a:solidFill>
                <a:latin typeface="Avenir Light" panose="020B0402020203020204" pitchFamily="34" charset="77"/>
                <a:cs typeface="Arial" panose="020B0604020202020204" pitchFamily="34" charset="0"/>
              </a:rPr>
              <a:t>    COMMON CONCERNS</a:t>
            </a:r>
          </a:p>
          <a:p>
            <a:pPr algn="l"/>
            <a:r>
              <a:rPr lang="en-US" sz="2900" dirty="0">
                <a:solidFill>
                  <a:srgbClr val="3A1953"/>
                </a:solidFill>
                <a:latin typeface="Avenir Light" panose="020B0402020203020204" pitchFamily="34" charset="77"/>
                <a:cs typeface="Arial" panose="020B0604020202020204" pitchFamily="34" charset="0"/>
              </a:rPr>
              <a:t>    SUMMARY</a:t>
            </a:r>
          </a:p>
          <a:p>
            <a:pPr algn="l"/>
            <a:r>
              <a:rPr lang="en-US" sz="2900" dirty="0">
                <a:solidFill>
                  <a:schemeClr val="bg1">
                    <a:lumMod val="85000"/>
                  </a:schemeClr>
                </a:solidFill>
                <a:latin typeface="Avenir Light" panose="020B0402020203020204" pitchFamily="34" charset="77"/>
                <a:cs typeface="Arial" panose="020B0604020202020204" pitchFamily="34" charset="0"/>
              </a:rPr>
              <a:t>    Q &amp; A</a:t>
            </a:r>
            <a:endParaRPr lang="en-US" sz="2900" dirty="0">
              <a:solidFill>
                <a:schemeClr val="bg1">
                  <a:lumMod val="85000"/>
                </a:schemeClr>
              </a:solidFill>
            </a:endParaRPr>
          </a:p>
          <a:p>
            <a:pPr algn="l"/>
            <a:endParaRPr lang="en-US" dirty="0">
              <a:solidFill>
                <a:schemeClr val="bg1"/>
              </a:solidFill>
            </a:endParaRPr>
          </a:p>
        </p:txBody>
      </p:sp>
      <p:sp>
        <p:nvSpPr>
          <p:cNvPr id="18" name="TextBox 17">
            <a:extLst>
              <a:ext uri="{FF2B5EF4-FFF2-40B4-BE49-F238E27FC236}">
                <a16:creationId xmlns:a16="http://schemas.microsoft.com/office/drawing/2014/main" id="{5E4FEADF-B383-6F42-8A5A-67C6FEB2DB2B}"/>
              </a:ext>
            </a:extLst>
          </p:cNvPr>
          <p:cNvSpPr txBox="1"/>
          <p:nvPr/>
        </p:nvSpPr>
        <p:spPr>
          <a:xfrm>
            <a:off x="1104294" y="3694800"/>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4</a:t>
            </a:r>
          </a:p>
        </p:txBody>
      </p:sp>
      <p:sp>
        <p:nvSpPr>
          <p:cNvPr id="13" name="Title 1">
            <a:extLst>
              <a:ext uri="{FF2B5EF4-FFF2-40B4-BE49-F238E27FC236}">
                <a16:creationId xmlns:a16="http://schemas.microsoft.com/office/drawing/2014/main" id="{9116EABD-BD78-9643-9512-463F47337628}"/>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ight" panose="020B0402020203020204" pitchFamily="34" charset="77"/>
                <a:cs typeface="Arial" panose="020B0604020202020204" pitchFamily="34" charset="0"/>
              </a:rPr>
              <a:t>CLOSING</a:t>
            </a:r>
          </a:p>
        </p:txBody>
      </p:sp>
    </p:spTree>
    <p:extLst>
      <p:ext uri="{BB962C8B-B14F-4D97-AF65-F5344CB8AC3E}">
        <p14:creationId xmlns:p14="http://schemas.microsoft.com/office/powerpoint/2010/main" val="277955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59</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4" name="Title 1">
            <a:extLst>
              <a:ext uri="{FF2B5EF4-FFF2-40B4-BE49-F238E27FC236}">
                <a16:creationId xmlns:a16="http://schemas.microsoft.com/office/drawing/2014/main" id="{6F942C27-DB4A-4D42-B225-6BF36A60642C}"/>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lumMod val="50000"/>
                  </a:schemeClr>
                </a:solidFill>
                <a:latin typeface="Avenir Light" panose="020B0402020203020204" pitchFamily="34" charset="77"/>
                <a:cs typeface="Arial" panose="020B0604020202020204" pitchFamily="34" charset="0"/>
              </a:rPr>
              <a:t>CLOSING</a:t>
            </a:r>
          </a:p>
        </p:txBody>
      </p:sp>
      <p:sp>
        <p:nvSpPr>
          <p:cNvPr id="11" name="Content Placeholder 2">
            <a:extLst>
              <a:ext uri="{FF2B5EF4-FFF2-40B4-BE49-F238E27FC236}">
                <a16:creationId xmlns:a16="http://schemas.microsoft.com/office/drawing/2014/main" id="{F3926E5E-076C-124F-8B97-0C29B781F869}"/>
              </a:ext>
            </a:extLst>
          </p:cNvPr>
          <p:cNvSpPr txBox="1">
            <a:spLocks/>
          </p:cNvSpPr>
          <p:nvPr/>
        </p:nvSpPr>
        <p:spPr>
          <a:xfrm>
            <a:off x="0" y="2749395"/>
            <a:ext cx="12192000" cy="109859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4800" dirty="0">
              <a:solidFill>
                <a:schemeClr val="bg1"/>
              </a:solidFill>
            </a:endParaRPr>
          </a:p>
        </p:txBody>
      </p:sp>
      <p:graphicFrame>
        <p:nvGraphicFramePr>
          <p:cNvPr id="2" name="Diagram 1"/>
          <p:cNvGraphicFramePr/>
          <p:nvPr>
            <p:extLst>
              <p:ext uri="{D42A27DB-BD31-4B8C-83A1-F6EECF244321}">
                <p14:modId xmlns:p14="http://schemas.microsoft.com/office/powerpoint/2010/main" val="2695985870"/>
              </p:ext>
            </p:extLst>
          </p:nvPr>
        </p:nvGraphicFramePr>
        <p:xfrm>
          <a:off x="2032001" y="719667"/>
          <a:ext cx="7412250" cy="51729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0092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5859341" y="1539775"/>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SKILLS</a:t>
            </a:r>
          </a:p>
        </p:txBody>
      </p:sp>
      <p:sp>
        <p:nvSpPr>
          <p:cNvPr id="7" name="TextBox 6"/>
          <p:cNvSpPr txBox="1"/>
          <p:nvPr/>
        </p:nvSpPr>
        <p:spPr>
          <a:xfrm>
            <a:off x="5859341" y="3984499"/>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NATURAL CONTEXT</a:t>
            </a:r>
          </a:p>
        </p:txBody>
      </p:sp>
      <p:sp>
        <p:nvSpPr>
          <p:cNvPr id="8" name="TextBox 7"/>
          <p:cNvSpPr txBox="1"/>
          <p:nvPr/>
        </p:nvSpPr>
        <p:spPr>
          <a:xfrm>
            <a:off x="6643844" y="2507382"/>
            <a:ext cx="3146611" cy="1200329"/>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Language</a:t>
            </a:r>
            <a:r>
              <a:rPr lang="en-US" baseline="30000" dirty="0">
                <a:solidFill>
                  <a:schemeClr val="tx1">
                    <a:lumMod val="65000"/>
                    <a:lumOff val="35000"/>
                  </a:schemeClr>
                </a:solidFill>
                <a:latin typeface="Avenir Light" panose="020B0402020203020204" pitchFamily="34" charset="77"/>
                <a:cs typeface="Arial" panose="020B0604020202020204" pitchFamily="34" charset="0"/>
              </a:rPr>
              <a:t>12, 23</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Motor</a:t>
            </a:r>
            <a:r>
              <a:rPr lang="en-US" baseline="30000" dirty="0">
                <a:solidFill>
                  <a:schemeClr val="tx1">
                    <a:lumMod val="65000"/>
                    <a:lumOff val="35000"/>
                  </a:schemeClr>
                </a:solidFill>
                <a:latin typeface="Avenir Light" panose="020B0402020203020204" pitchFamily="34" charset="77"/>
                <a:cs typeface="Arial" panose="020B0604020202020204" pitchFamily="34" charset="0"/>
              </a:rPr>
              <a:t>20</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Cognitive</a:t>
            </a:r>
            <a:r>
              <a:rPr lang="en-US" baseline="30000" dirty="0">
                <a:solidFill>
                  <a:schemeClr val="tx1">
                    <a:lumMod val="65000"/>
                    <a:lumOff val="35000"/>
                  </a:schemeClr>
                </a:solidFill>
                <a:latin typeface="Avenir Light" panose="020B0402020203020204" pitchFamily="34" charset="77"/>
                <a:cs typeface="Arial" panose="020B0604020202020204" pitchFamily="34" charset="0"/>
              </a:rPr>
              <a:t>15, 21</a:t>
            </a: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Social-Emotional</a:t>
            </a:r>
            <a:r>
              <a:rPr lang="en-US" baseline="30000" dirty="0">
                <a:solidFill>
                  <a:schemeClr val="tx1">
                    <a:lumMod val="65000"/>
                    <a:lumOff val="35000"/>
                  </a:schemeClr>
                </a:solidFill>
                <a:latin typeface="Avenir Light" panose="020B0402020203020204" pitchFamily="34" charset="77"/>
                <a:cs typeface="Arial" panose="020B0604020202020204" pitchFamily="34" charset="0"/>
              </a:rPr>
              <a:t>1</a:t>
            </a:r>
          </a:p>
        </p:txBody>
      </p:sp>
      <p:sp>
        <p:nvSpPr>
          <p:cNvPr id="13" name="TextBox 12"/>
          <p:cNvSpPr txBox="1"/>
          <p:nvPr/>
        </p:nvSpPr>
        <p:spPr>
          <a:xfrm>
            <a:off x="6289010" y="2077743"/>
            <a:ext cx="6595783" cy="369332"/>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Play helps build a variety of skills </a:t>
            </a:r>
          </a:p>
        </p:txBody>
      </p:sp>
      <p:pic>
        <p:nvPicPr>
          <p:cNvPr id="17" name="Picture 16">
            <a:extLst>
              <a:ext uri="{FF2B5EF4-FFF2-40B4-BE49-F238E27FC236}">
                <a16:creationId xmlns:a16="http://schemas.microsoft.com/office/drawing/2014/main" id="{4FE76E62-9028-5C4B-B740-B9199AF57A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8" name="Slide Number Placeholder 6">
            <a:extLst>
              <a:ext uri="{FF2B5EF4-FFF2-40B4-BE49-F238E27FC236}">
                <a16:creationId xmlns:a16="http://schemas.microsoft.com/office/drawing/2014/main" id="{520DD742-E2D8-A04B-B2AD-848A7177246F}"/>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6</a:t>
            </a:fld>
            <a:endParaRPr lang="en-US" sz="1200" dirty="0">
              <a:solidFill>
                <a:schemeClr val="tx1"/>
              </a:solidFill>
            </a:endParaRPr>
          </a:p>
        </p:txBody>
      </p:sp>
      <p:pic>
        <p:nvPicPr>
          <p:cNvPr id="19" name="Picture 18">
            <a:extLst>
              <a:ext uri="{FF2B5EF4-FFF2-40B4-BE49-F238E27FC236}">
                <a16:creationId xmlns:a16="http://schemas.microsoft.com/office/drawing/2014/main" id="{B1FFD40F-841B-6047-8C2A-8ACB1F2D93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4" name="Title 1">
            <a:extLst>
              <a:ext uri="{FF2B5EF4-FFF2-40B4-BE49-F238E27FC236}">
                <a16:creationId xmlns:a16="http://schemas.microsoft.com/office/drawing/2014/main" id="{24371115-FC84-414A-A0FB-B2C8BB06EADD}"/>
              </a:ext>
            </a:extLst>
          </p:cNvPr>
          <p:cNvSpPr txBox="1">
            <a:spLocks/>
          </p:cNvSpPr>
          <p:nvPr/>
        </p:nvSpPr>
        <p:spPr>
          <a:xfrm>
            <a:off x="0" y="-129907"/>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FRAMEWORK</a:t>
            </a:r>
          </a:p>
        </p:txBody>
      </p:sp>
      <p:sp>
        <p:nvSpPr>
          <p:cNvPr id="12" name="TextBox 11">
            <a:extLst>
              <a:ext uri="{FF2B5EF4-FFF2-40B4-BE49-F238E27FC236}">
                <a16:creationId xmlns:a16="http://schemas.microsoft.com/office/drawing/2014/main" id="{F7DE389C-295A-8643-BF44-9E07DD9953B0}"/>
              </a:ext>
            </a:extLst>
          </p:cNvPr>
          <p:cNvSpPr txBox="1"/>
          <p:nvPr/>
        </p:nvSpPr>
        <p:spPr>
          <a:xfrm>
            <a:off x="1268221" y="2786321"/>
            <a:ext cx="4813598" cy="1754326"/>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WHY PLAY</a:t>
            </a:r>
            <a:br>
              <a:rPr lang="en-US" sz="3600" dirty="0">
                <a:solidFill>
                  <a:srgbClr val="3A1953"/>
                </a:solidFill>
                <a:latin typeface="Avenir Light" panose="020B0402020203020204" pitchFamily="34" charset="77"/>
                <a:cs typeface="Arial" panose="020B0604020202020204" pitchFamily="34" charset="0"/>
              </a:rPr>
            </a:br>
            <a:r>
              <a:rPr lang="en-US" sz="3600" dirty="0">
                <a:solidFill>
                  <a:schemeClr val="bg1">
                    <a:lumMod val="85000"/>
                  </a:schemeClr>
                </a:solidFill>
                <a:latin typeface="Avenir Light" panose="020B0402020203020204" pitchFamily="34" charset="77"/>
                <a:cs typeface="Arial" panose="020B0604020202020204" pitchFamily="34" charset="0"/>
              </a:rPr>
              <a:t>WHY CAREGIVERS</a:t>
            </a:r>
            <a:br>
              <a:rPr lang="en-US" sz="3600" dirty="0">
                <a:solidFill>
                  <a:schemeClr val="bg1">
                    <a:lumMod val="85000"/>
                  </a:schemeClr>
                </a:solidFill>
                <a:latin typeface="Avenir Light" panose="020B0402020203020204" pitchFamily="34" charset="77"/>
                <a:cs typeface="Arial" panose="020B0604020202020204" pitchFamily="34" charset="0"/>
              </a:rPr>
            </a:br>
            <a:endParaRPr lang="en-US" sz="3600" dirty="0">
              <a:solidFill>
                <a:schemeClr val="bg1">
                  <a:lumMod val="85000"/>
                </a:schemeClr>
              </a:solidFill>
              <a:latin typeface="Avenir Light" panose="020B0402020203020204" pitchFamily="34" charset="77"/>
              <a:cs typeface="Arial" panose="020B0604020202020204" pitchFamily="34" charset="0"/>
            </a:endParaRPr>
          </a:p>
        </p:txBody>
      </p:sp>
      <p:sp>
        <p:nvSpPr>
          <p:cNvPr id="15" name="TextBox 14">
            <a:extLst>
              <a:ext uri="{FF2B5EF4-FFF2-40B4-BE49-F238E27FC236}">
                <a16:creationId xmlns:a16="http://schemas.microsoft.com/office/drawing/2014/main" id="{7AE9F159-0BBE-5840-90DE-1FA6EC2E61AF}"/>
              </a:ext>
            </a:extLst>
          </p:cNvPr>
          <p:cNvSpPr txBox="1"/>
          <p:nvPr/>
        </p:nvSpPr>
        <p:spPr>
          <a:xfrm>
            <a:off x="821575" y="2763794"/>
            <a:ext cx="479896" cy="646331"/>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&gt;</a:t>
            </a:r>
          </a:p>
        </p:txBody>
      </p:sp>
      <p:sp>
        <p:nvSpPr>
          <p:cNvPr id="32" name="TextBox 31">
            <a:extLst>
              <a:ext uri="{FF2B5EF4-FFF2-40B4-BE49-F238E27FC236}">
                <a16:creationId xmlns:a16="http://schemas.microsoft.com/office/drawing/2014/main" id="{C7E3AA97-AF5B-CE46-BCE5-E8FBC24DED8D}"/>
              </a:ext>
            </a:extLst>
          </p:cNvPr>
          <p:cNvSpPr txBox="1"/>
          <p:nvPr/>
        </p:nvSpPr>
        <p:spPr>
          <a:xfrm>
            <a:off x="6289009" y="4546548"/>
            <a:ext cx="6140177"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Play is a natural context in which children</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frequently engage with their caregivers.</a:t>
            </a:r>
          </a:p>
          <a:p>
            <a:endParaRPr lang="en-US" dirty="0">
              <a:latin typeface="Avenir Light" panose="020B0402020203020204" pitchFamily="34" charset="77"/>
              <a:cs typeface="Arial" panose="020B0604020202020204" pitchFamily="34" charset="0"/>
            </a:endParaRPr>
          </a:p>
        </p:txBody>
      </p:sp>
    </p:spTree>
    <p:extLst>
      <p:ext uri="{BB962C8B-B14F-4D97-AF65-F5344CB8AC3E}">
        <p14:creationId xmlns:p14="http://schemas.microsoft.com/office/powerpoint/2010/main" val="1499720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BD92D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B05438-9557-574B-98DF-120460A85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373E8D0-90CD-3A4F-9EC9-565EE27819E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60</a:t>
            </a:fld>
            <a:endParaRPr lang="en-US" sz="1200" dirty="0">
              <a:solidFill>
                <a:schemeClr val="tx1"/>
              </a:solidFill>
            </a:endParaRPr>
          </a:p>
        </p:txBody>
      </p:sp>
      <p:pic>
        <p:nvPicPr>
          <p:cNvPr id="12" name="Picture 11">
            <a:extLst>
              <a:ext uri="{FF2B5EF4-FFF2-40B4-BE49-F238E27FC236}">
                <a16:creationId xmlns:a16="http://schemas.microsoft.com/office/drawing/2014/main" id="{63663B8D-AC73-B449-A350-D91AA2ACA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1" name="Content Placeholder 2">
            <a:extLst>
              <a:ext uri="{FF2B5EF4-FFF2-40B4-BE49-F238E27FC236}">
                <a16:creationId xmlns:a16="http://schemas.microsoft.com/office/drawing/2014/main" id="{B89821C3-F5D3-FB42-940A-9AC47E7133A0}"/>
              </a:ext>
            </a:extLst>
          </p:cNvPr>
          <p:cNvSpPr txBox="1">
            <a:spLocks/>
          </p:cNvSpPr>
          <p:nvPr/>
        </p:nvSpPr>
        <p:spPr>
          <a:xfrm>
            <a:off x="1301861" y="2107443"/>
            <a:ext cx="5630953" cy="36421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900" dirty="0">
                <a:solidFill>
                  <a:schemeClr val="bg1"/>
                </a:solidFill>
                <a:latin typeface="Avenir Light" panose="020B0402020203020204" pitchFamily="34" charset="77"/>
                <a:cs typeface="Arial" panose="020B0604020202020204" pitchFamily="34" charset="0"/>
              </a:rPr>
              <a:t>    </a:t>
            </a:r>
            <a:r>
              <a:rPr lang="en-US" sz="2900" dirty="0">
                <a:solidFill>
                  <a:schemeClr val="bg1">
                    <a:lumMod val="85000"/>
                  </a:schemeClr>
                </a:solidFill>
                <a:latin typeface="Avenir Light" panose="020B0402020203020204" pitchFamily="34" charset="77"/>
                <a:cs typeface="Arial" panose="020B0604020202020204" pitchFamily="34" charset="0"/>
              </a:rPr>
              <a:t>PARENT REFLECTIONS</a:t>
            </a:r>
          </a:p>
          <a:p>
            <a:pPr algn="l"/>
            <a:r>
              <a:rPr lang="en-US" sz="2900" dirty="0">
                <a:solidFill>
                  <a:schemeClr val="bg1">
                    <a:lumMod val="85000"/>
                  </a:schemeClr>
                </a:solidFill>
                <a:latin typeface="Avenir Light" panose="020B0402020203020204" pitchFamily="34" charset="77"/>
                <a:cs typeface="Arial" panose="020B0604020202020204" pitchFamily="34" charset="0"/>
              </a:rPr>
              <a:t>    PROGRESS VIDEOS</a:t>
            </a:r>
          </a:p>
          <a:p>
            <a:pPr algn="l"/>
            <a:r>
              <a:rPr lang="en-US" sz="2900" dirty="0">
                <a:solidFill>
                  <a:schemeClr val="bg1">
                    <a:lumMod val="85000"/>
                  </a:schemeClr>
                </a:solidFill>
                <a:latin typeface="Avenir Light" panose="020B0402020203020204" pitchFamily="34" charset="77"/>
                <a:cs typeface="Arial" panose="020B0604020202020204" pitchFamily="34" charset="0"/>
              </a:rPr>
              <a:t>    COMMON CONCERNS</a:t>
            </a:r>
          </a:p>
          <a:p>
            <a:pPr algn="l"/>
            <a:r>
              <a:rPr lang="en-US" sz="2900" dirty="0">
                <a:solidFill>
                  <a:schemeClr val="bg1">
                    <a:lumMod val="85000"/>
                  </a:schemeClr>
                </a:solidFill>
                <a:latin typeface="Avenir Light" panose="020B0402020203020204" pitchFamily="34" charset="77"/>
                <a:cs typeface="Arial" panose="020B0604020202020204" pitchFamily="34" charset="0"/>
              </a:rPr>
              <a:t>    SUMMARY</a:t>
            </a:r>
          </a:p>
          <a:p>
            <a:pPr algn="l"/>
            <a:r>
              <a:rPr lang="en-US" sz="2900" dirty="0">
                <a:solidFill>
                  <a:schemeClr val="bg1"/>
                </a:solidFill>
                <a:latin typeface="Avenir Light" panose="020B0402020203020204" pitchFamily="34" charset="77"/>
                <a:cs typeface="Arial" panose="020B0604020202020204" pitchFamily="34" charset="0"/>
              </a:rPr>
              <a:t>    </a:t>
            </a:r>
            <a:r>
              <a:rPr lang="en-US" sz="2900" dirty="0">
                <a:solidFill>
                  <a:srgbClr val="3A1953"/>
                </a:solidFill>
                <a:latin typeface="Avenir Light" panose="020B0402020203020204" pitchFamily="34" charset="77"/>
                <a:cs typeface="Arial" panose="020B0604020202020204" pitchFamily="34" charset="0"/>
              </a:rPr>
              <a:t>Q &amp; A</a:t>
            </a:r>
            <a:endParaRPr lang="en-US" sz="2900" dirty="0">
              <a:solidFill>
                <a:srgbClr val="3A1953"/>
              </a:solidFill>
            </a:endParaRPr>
          </a:p>
          <a:p>
            <a:pPr algn="l"/>
            <a:endParaRPr lang="en-US" dirty="0">
              <a:solidFill>
                <a:schemeClr val="bg1"/>
              </a:solidFill>
            </a:endParaRPr>
          </a:p>
        </p:txBody>
      </p:sp>
      <p:sp>
        <p:nvSpPr>
          <p:cNvPr id="19" name="TextBox 18">
            <a:extLst>
              <a:ext uri="{FF2B5EF4-FFF2-40B4-BE49-F238E27FC236}">
                <a16:creationId xmlns:a16="http://schemas.microsoft.com/office/drawing/2014/main" id="{20EA0FFC-518F-B34C-8D8A-0C2C8B9A8382}"/>
              </a:ext>
            </a:extLst>
          </p:cNvPr>
          <p:cNvSpPr txBox="1"/>
          <p:nvPr/>
        </p:nvSpPr>
        <p:spPr>
          <a:xfrm>
            <a:off x="1112598" y="4210633"/>
            <a:ext cx="479896" cy="461665"/>
          </a:xfrm>
          <a:prstGeom prst="rect">
            <a:avLst/>
          </a:prstGeom>
          <a:noFill/>
        </p:spPr>
        <p:txBody>
          <a:bodyPr wrap="square" rtlCol="0">
            <a:spAutoFit/>
          </a:bodyPr>
          <a:lstStyle/>
          <a:p>
            <a:r>
              <a:rPr lang="en-US" sz="2400" dirty="0">
                <a:solidFill>
                  <a:srgbClr val="3A1953"/>
                </a:solidFill>
                <a:latin typeface="Avenir Light" panose="020B0402020203020204" pitchFamily="34" charset="77"/>
                <a:cs typeface="Arial" panose="020B0604020202020204" pitchFamily="34" charset="0"/>
              </a:rPr>
              <a:t>5</a:t>
            </a:r>
          </a:p>
        </p:txBody>
      </p:sp>
      <p:sp>
        <p:nvSpPr>
          <p:cNvPr id="13" name="Title 1">
            <a:extLst>
              <a:ext uri="{FF2B5EF4-FFF2-40B4-BE49-F238E27FC236}">
                <a16:creationId xmlns:a16="http://schemas.microsoft.com/office/drawing/2014/main" id="{8414E524-2AFD-E343-9AA5-EDFEAEABFB8F}"/>
              </a:ext>
            </a:extLst>
          </p:cNvPr>
          <p:cNvSpPr txBox="1">
            <a:spLocks/>
          </p:cNvSpPr>
          <p:nvPr/>
        </p:nvSpPr>
        <p:spPr>
          <a:xfrm>
            <a:off x="1" y="5868"/>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bg1"/>
                </a:solidFill>
                <a:latin typeface="Avenir Light" panose="020B0402020203020204" pitchFamily="34" charset="77"/>
                <a:cs typeface="Arial" panose="020B0604020202020204" pitchFamily="34" charset="0"/>
              </a:rPr>
              <a:t>CLOSING</a:t>
            </a:r>
          </a:p>
        </p:txBody>
      </p:sp>
    </p:spTree>
    <p:extLst>
      <p:ext uri="{BB962C8B-B14F-4D97-AF65-F5344CB8AC3E}">
        <p14:creationId xmlns:p14="http://schemas.microsoft.com/office/powerpoint/2010/main" val="18700713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3A195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F467A8-CD14-BC47-A52D-95BDA82578B9}"/>
              </a:ext>
            </a:extLst>
          </p:cNvPr>
          <p:cNvSpPr txBox="1">
            <a:spLocks/>
          </p:cNvSpPr>
          <p:nvPr/>
        </p:nvSpPr>
        <p:spPr>
          <a:xfrm>
            <a:off x="7016988" y="3119170"/>
            <a:ext cx="10972800"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venir Light" panose="020B0402020203020204" pitchFamily="34" charset="77"/>
                <a:cs typeface="Arial" panose="020B0604020202020204" pitchFamily="34" charset="0"/>
              </a:rPr>
              <a:t>THANK</a:t>
            </a:r>
            <a:br>
              <a:rPr lang="en-US" dirty="0">
                <a:solidFill>
                  <a:schemeClr val="bg1"/>
                </a:solidFill>
                <a:latin typeface="Avenir Light" panose="020B0402020203020204" pitchFamily="34" charset="77"/>
                <a:cs typeface="Arial" panose="020B0604020202020204" pitchFamily="34" charset="0"/>
              </a:rPr>
            </a:br>
            <a:r>
              <a:rPr lang="en-US" dirty="0">
                <a:solidFill>
                  <a:schemeClr val="bg1"/>
                </a:solidFill>
                <a:latin typeface="Avenir Light" panose="020B0402020203020204" pitchFamily="34" charset="77"/>
                <a:cs typeface="Arial" panose="020B0604020202020204" pitchFamily="34" charset="0"/>
              </a:rPr>
              <a:t>YOU!</a:t>
            </a:r>
            <a:endParaRPr lang="en-US"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26882859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C752DC3-9CD9-9947-B102-F59E98244632}"/>
              </a:ext>
            </a:extLst>
          </p:cNvPr>
          <p:cNvSpPr txBox="1">
            <a:spLocks/>
          </p:cNvSpPr>
          <p:nvPr/>
        </p:nvSpPr>
        <p:spPr>
          <a:xfrm>
            <a:off x="922886" y="2898256"/>
            <a:ext cx="655964"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venir Heavy" panose="02000503020000020003" pitchFamily="2" charset="0"/>
                <a:cs typeface="Arial" panose="020B0604020202020204" pitchFamily="34" charset="0"/>
              </a:rPr>
              <a:t>*</a:t>
            </a:r>
            <a:endParaRPr lang="en-US" dirty="0">
              <a:solidFill>
                <a:schemeClr val="bg1"/>
              </a:solidFill>
            </a:endParaRPr>
          </a:p>
        </p:txBody>
      </p:sp>
      <p:sp>
        <p:nvSpPr>
          <p:cNvPr id="10" name="Title 1">
            <a:extLst>
              <a:ext uri="{FF2B5EF4-FFF2-40B4-BE49-F238E27FC236}">
                <a16:creationId xmlns:a16="http://schemas.microsoft.com/office/drawing/2014/main" id="{BDF4DB9A-CD2A-5D48-A6A5-4B0710314B69}"/>
              </a:ext>
            </a:extLst>
          </p:cNvPr>
          <p:cNvSpPr txBox="1">
            <a:spLocks/>
          </p:cNvSpPr>
          <p:nvPr/>
        </p:nvSpPr>
        <p:spPr>
          <a:xfrm>
            <a:off x="1612100" y="2898256"/>
            <a:ext cx="3739681" cy="11085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bg1"/>
                </a:solidFill>
                <a:latin typeface="Avenir Light" panose="020B0402020203020204" pitchFamily="34" charset="77"/>
                <a:cs typeface="Arial" panose="020B0604020202020204" pitchFamily="34" charset="0"/>
              </a:rPr>
              <a:t>CITED &amp;</a:t>
            </a:r>
            <a:br>
              <a:rPr lang="en-US" sz="3600" dirty="0">
                <a:solidFill>
                  <a:schemeClr val="bg1"/>
                </a:solidFill>
                <a:latin typeface="Avenir Light" panose="020B0402020203020204" pitchFamily="34" charset="77"/>
                <a:cs typeface="Arial" panose="020B0604020202020204" pitchFamily="34" charset="0"/>
              </a:rPr>
            </a:br>
            <a:r>
              <a:rPr lang="en-US" sz="3600" dirty="0">
                <a:solidFill>
                  <a:schemeClr val="bg1"/>
                </a:solidFill>
                <a:latin typeface="Avenir Light" panose="020B0402020203020204" pitchFamily="34" charset="77"/>
                <a:cs typeface="Arial" panose="020B0604020202020204" pitchFamily="34" charset="0"/>
              </a:rPr>
              <a:t>REFERENCED</a:t>
            </a:r>
            <a:endParaRPr lang="en-US" sz="3600"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19488312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159" y="1286723"/>
            <a:ext cx="10615682" cy="4809979"/>
          </a:xfrm>
        </p:spPr>
        <p:txBody>
          <a:bodyPr>
            <a:noAutofit/>
          </a:bodyPr>
          <a:lstStyle/>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Bigelow, A. E., MacLean, K., &amp; Proctor, J. (2004). The role of joint attention in the development of infants’ play with objects. Developmental Science, 7(5), 518-526.</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Dunst, C., &amp; </a:t>
            </a:r>
            <a:r>
              <a:rPr lang="en-US" sz="1100" dirty="0" err="1">
                <a:latin typeface="Arial" panose="020B0604020202020204" pitchFamily="34" charset="0"/>
                <a:cs typeface="Arial" panose="020B0604020202020204" pitchFamily="34" charset="0"/>
              </a:rPr>
              <a:t>Trivette</a:t>
            </a:r>
            <a:r>
              <a:rPr lang="en-US" sz="1100" dirty="0">
                <a:latin typeface="Arial" panose="020B0604020202020204" pitchFamily="34" charset="0"/>
                <a:cs typeface="Arial" panose="020B0604020202020204" pitchFamily="34" charset="0"/>
              </a:rPr>
              <a:t>, C. (2009). Let’s be PALS: An evidence-based approach to professional development. </a:t>
            </a:r>
            <a:r>
              <a:rPr lang="en-US" sz="1100" i="1" dirty="0">
                <a:latin typeface="Arial" panose="020B0604020202020204" pitchFamily="34" charset="0"/>
                <a:cs typeface="Arial" panose="020B0604020202020204" pitchFamily="34" charset="0"/>
              </a:rPr>
              <a:t>Infants &amp; Young Children,</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22,</a:t>
            </a:r>
            <a:r>
              <a:rPr lang="en-US" sz="1100" dirty="0">
                <a:latin typeface="Arial" panose="020B0604020202020204" pitchFamily="34" charset="0"/>
                <a:cs typeface="Arial" panose="020B0604020202020204" pitchFamily="34" charset="0"/>
              </a:rPr>
              <a:t> 164-176.</a:t>
            </a:r>
          </a:p>
          <a:p>
            <a:pPr marL="342900" lvl="0" indent="-342900">
              <a:spcBef>
                <a:spcPts val="600"/>
              </a:spcBef>
              <a:buFont typeface="+mj-lt"/>
              <a:buAutoNum type="arabicPeriod"/>
            </a:pPr>
            <a:r>
              <a:rPr lang="en-US" sz="1100" dirty="0" err="1">
                <a:latin typeface="Arial" panose="020B0604020202020204" pitchFamily="34" charset="0"/>
                <a:cs typeface="Arial" panose="020B0604020202020204" pitchFamily="34" charset="0"/>
              </a:rPr>
              <a:t>Fewell</a:t>
            </a:r>
            <a:r>
              <a:rPr lang="en-US" sz="1100" dirty="0">
                <a:latin typeface="Arial" panose="020B0604020202020204" pitchFamily="34" charset="0"/>
                <a:cs typeface="Arial" panose="020B0604020202020204" pitchFamily="34" charset="0"/>
              </a:rPr>
              <a:t>, R. R., &amp; Glick, M. P. (1993). Observing play: An appropriate process for learning and assessment. </a:t>
            </a:r>
            <a:r>
              <a:rPr lang="en-US" sz="1100" i="1" dirty="0">
                <a:latin typeface="Arial" panose="020B0604020202020204" pitchFamily="34" charset="0"/>
                <a:cs typeface="Arial" panose="020B0604020202020204" pitchFamily="34" charset="0"/>
              </a:rPr>
              <a:t>Infants &amp; Young Children, 5</a:t>
            </a:r>
            <a:r>
              <a:rPr lang="en-US" sz="1100" dirty="0">
                <a:latin typeface="Arial" panose="020B0604020202020204" pitchFamily="34" charset="0"/>
                <a:cs typeface="Arial" panose="020B0604020202020204" pitchFamily="34" charset="0"/>
              </a:rPr>
              <a:t>(4), 35-43.</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Frey, J. R., &amp; Kaiser, A. P. (2011). The use of play expansions to increase the diversity and complexity of object play in young children with disabilities. </a:t>
            </a:r>
            <a:r>
              <a:rPr lang="en-US" sz="1100" i="1" dirty="0">
                <a:latin typeface="Arial" panose="020B0604020202020204" pitchFamily="34" charset="0"/>
                <a:cs typeface="Arial" panose="020B0604020202020204" pitchFamily="34" charset="0"/>
              </a:rPr>
              <a:t>Topics in Early Childhood Special Education</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31</a:t>
            </a:r>
            <a:r>
              <a:rPr lang="en-US" sz="1100" dirty="0">
                <a:latin typeface="Arial" panose="020B0604020202020204" pitchFamily="34" charset="0"/>
                <a:cs typeface="Arial" panose="020B0604020202020204" pitchFamily="34" charset="0"/>
              </a:rPr>
              <a:t>(2), 99-111.</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Ginsburg, K. R. (2007). The importance of play in promoting healthy child development and maintaining strong parent-child bonds. </a:t>
            </a:r>
            <a:r>
              <a:rPr lang="en-US" sz="1100" i="1" dirty="0">
                <a:latin typeface="Arial" panose="020B0604020202020204" pitchFamily="34" charset="0"/>
                <a:cs typeface="Arial" panose="020B0604020202020204" pitchFamily="34" charset="0"/>
              </a:rPr>
              <a:t>Pediatrics, 119</a:t>
            </a:r>
            <a:r>
              <a:rPr lang="en-US" sz="1100" dirty="0">
                <a:latin typeface="Arial" panose="020B0604020202020204" pitchFamily="34" charset="0"/>
                <a:cs typeface="Arial" panose="020B0604020202020204" pitchFamily="34" charset="0"/>
              </a:rPr>
              <a:t>(1), 182-191.</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Hampton, L. H., &amp; Kaiser, A. P. (2016). Intervention effects on spoken‐language outcomes for children with autism: a systematic review and meta‐analysis. </a:t>
            </a:r>
            <a:r>
              <a:rPr lang="en-US" sz="1100" i="1" dirty="0">
                <a:latin typeface="Arial" panose="020B0604020202020204" pitchFamily="34" charset="0"/>
                <a:cs typeface="Arial" panose="020B0604020202020204" pitchFamily="34" charset="0"/>
              </a:rPr>
              <a:t>Journal of Intellectual Disability Research, 60</a:t>
            </a:r>
            <a:r>
              <a:rPr lang="en-US" sz="1100" dirty="0">
                <a:latin typeface="Arial" panose="020B0604020202020204" pitchFamily="34" charset="0"/>
                <a:cs typeface="Arial" panose="020B0604020202020204" pitchFamily="34" charset="0"/>
              </a:rPr>
              <a:t>(5), 444-463.</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Hancock, T. B., Ledbetter-Cho, K., Howell, A., &amp; Lang, R. (2016). Enhanced milieu teaching. In </a:t>
            </a:r>
            <a:r>
              <a:rPr lang="en-US" sz="1100" i="1" dirty="0">
                <a:latin typeface="Arial" panose="020B0604020202020204" pitchFamily="34" charset="0"/>
                <a:cs typeface="Arial" panose="020B0604020202020204" pitchFamily="34" charset="0"/>
              </a:rPr>
              <a:t>Early Intervention for Young Children with Autism Spectrum Disorder</a:t>
            </a:r>
            <a:r>
              <a:rPr lang="en-US" sz="1100" dirty="0">
                <a:latin typeface="Arial" panose="020B0604020202020204" pitchFamily="34" charset="0"/>
                <a:cs typeface="Arial" panose="020B0604020202020204" pitchFamily="34" charset="0"/>
              </a:rPr>
              <a:t> (pp. 177-218). Springer International Publishing.</a:t>
            </a:r>
          </a:p>
          <a:p>
            <a:pPr marL="342900" lvl="0" indent="-342900">
              <a:spcBef>
                <a:spcPts val="600"/>
              </a:spcBef>
              <a:buFont typeface="+mj-lt"/>
              <a:buAutoNum type="arabicPeriod"/>
            </a:pPr>
            <a:r>
              <a:rPr lang="en-US" sz="1100" dirty="0" err="1">
                <a:latin typeface="Arial" panose="020B0604020202020204" pitchFamily="34" charset="0"/>
                <a:cs typeface="Arial" panose="020B0604020202020204" pitchFamily="34" charset="0"/>
              </a:rPr>
              <a:t>Huttenlocher</a:t>
            </a:r>
            <a:r>
              <a:rPr lang="en-US" sz="1100" dirty="0">
                <a:latin typeface="Arial" panose="020B0604020202020204" pitchFamily="34" charset="0"/>
                <a:cs typeface="Arial" panose="020B0604020202020204" pitchFamily="34" charset="0"/>
              </a:rPr>
              <a:t>, J., Waterfall, H., </a:t>
            </a:r>
            <a:r>
              <a:rPr lang="en-US" sz="1100" dirty="0" err="1">
                <a:latin typeface="Arial" panose="020B0604020202020204" pitchFamily="34" charset="0"/>
                <a:cs typeface="Arial" panose="020B0604020202020204" pitchFamily="34" charset="0"/>
              </a:rPr>
              <a:t>Vasilyeva</a:t>
            </a:r>
            <a:r>
              <a:rPr lang="en-US" sz="1100" dirty="0">
                <a:latin typeface="Arial" panose="020B0604020202020204" pitchFamily="34" charset="0"/>
                <a:cs typeface="Arial" panose="020B0604020202020204" pitchFamily="34" charset="0"/>
              </a:rPr>
              <a:t>, M., </a:t>
            </a:r>
            <a:r>
              <a:rPr lang="en-US" sz="1100" dirty="0" err="1">
                <a:latin typeface="Arial" panose="020B0604020202020204" pitchFamily="34" charset="0"/>
                <a:cs typeface="Arial" panose="020B0604020202020204" pitchFamily="34" charset="0"/>
              </a:rPr>
              <a:t>Vevea</a:t>
            </a:r>
            <a:r>
              <a:rPr lang="en-US" sz="1100" dirty="0">
                <a:latin typeface="Arial" panose="020B0604020202020204" pitchFamily="34" charset="0"/>
                <a:cs typeface="Arial" panose="020B0604020202020204" pitchFamily="34" charset="0"/>
              </a:rPr>
              <a:t>, J., &amp; Hedges, L. V. (2010). Sources of variability in children’s language growth. Cognitive psychology, 61(4), 343-365.</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Kaiser, A. P., &amp; Roberts, M. Y. (2013). Parents as communication partners: An evidence-based strategy for improving parent support for language and communication in everyday settings. </a:t>
            </a:r>
            <a:r>
              <a:rPr lang="en-US" sz="1100" i="1" dirty="0">
                <a:latin typeface="Arial" panose="020B0604020202020204" pitchFamily="34" charset="0"/>
                <a:cs typeface="Arial" panose="020B0604020202020204" pitchFamily="34" charset="0"/>
              </a:rPr>
              <a:t>Perspectives on Language Learning and Education</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20</a:t>
            </a:r>
            <a:r>
              <a:rPr lang="en-US" sz="1100" dirty="0">
                <a:latin typeface="Arial" panose="020B0604020202020204" pitchFamily="34" charset="0"/>
                <a:cs typeface="Arial" panose="020B0604020202020204" pitchFamily="34" charset="0"/>
              </a:rPr>
              <a:t>(3), 96-111.</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Kelly-Vance, L., &amp; </a:t>
            </a:r>
            <a:r>
              <a:rPr lang="en-US" sz="1100" dirty="0" err="1">
                <a:latin typeface="Arial" panose="020B0604020202020204" pitchFamily="34" charset="0"/>
                <a:cs typeface="Arial" panose="020B0604020202020204" pitchFamily="34" charset="0"/>
              </a:rPr>
              <a:t>Ryalls</a:t>
            </a:r>
            <a:r>
              <a:rPr lang="en-US" sz="1100" dirty="0">
                <a:latin typeface="Arial" panose="020B0604020202020204" pitchFamily="34" charset="0"/>
                <a:cs typeface="Arial" panose="020B0604020202020204" pitchFamily="34" charset="0"/>
              </a:rPr>
              <a:t>, B. O. (2005). A systematic, reliable approach to play assessment in preschoolers. </a:t>
            </a:r>
            <a:r>
              <a:rPr lang="en-US" sz="1100" i="1" dirty="0">
                <a:latin typeface="Arial" panose="020B0604020202020204" pitchFamily="34" charset="0"/>
                <a:cs typeface="Arial" panose="020B0604020202020204" pitchFamily="34" charset="0"/>
              </a:rPr>
              <a:t>School Psychology International, 26</a:t>
            </a:r>
            <a:r>
              <a:rPr lang="en-US" sz="1100" dirty="0">
                <a:latin typeface="Arial" panose="020B0604020202020204" pitchFamily="34" charset="0"/>
                <a:cs typeface="Arial" panose="020B0604020202020204" pitchFamily="34" charset="0"/>
              </a:rPr>
              <a:t>(4), 398-412.</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Lifter, K. (1996). Assessing play skills. In M. McLean, D. B. Bailey, &amp; M. </a:t>
            </a:r>
            <a:r>
              <a:rPr lang="en-US" sz="1100" dirty="0" err="1">
                <a:latin typeface="Arial" panose="020B0604020202020204" pitchFamily="34" charset="0"/>
                <a:cs typeface="Arial" panose="020B0604020202020204" pitchFamily="34" charset="0"/>
              </a:rPr>
              <a:t>Wolery</a:t>
            </a:r>
            <a:r>
              <a:rPr lang="en-US" sz="1100" dirty="0">
                <a:latin typeface="Arial" panose="020B0604020202020204" pitchFamily="34" charset="0"/>
                <a:cs typeface="Arial" panose="020B0604020202020204" pitchFamily="34" charset="0"/>
              </a:rPr>
              <a:t> (Eds.), </a:t>
            </a:r>
            <a:r>
              <a:rPr lang="en-US" sz="1100" i="1" dirty="0">
                <a:latin typeface="Arial" panose="020B0604020202020204" pitchFamily="34" charset="0"/>
                <a:cs typeface="Arial" panose="020B0604020202020204" pitchFamily="34" charset="0"/>
              </a:rPr>
              <a:t>Assessing infants and preschoolers with special needs</a:t>
            </a:r>
            <a:r>
              <a:rPr lang="en-US" sz="1100" dirty="0">
                <a:latin typeface="Arial" panose="020B0604020202020204" pitchFamily="34" charset="0"/>
                <a:cs typeface="Arial" panose="020B0604020202020204" pitchFamily="34" charset="0"/>
              </a:rPr>
              <a:t> (pp. 435–461). Englewood Cliffs, NJ: Prentice Hall.</a:t>
            </a:r>
          </a:p>
          <a:p>
            <a:pPr marL="342900" lvl="0" indent="-342900">
              <a:spcBef>
                <a:spcPts val="600"/>
              </a:spcBef>
              <a:buFont typeface="+mj-lt"/>
              <a:buAutoNum type="arabicPeriod"/>
            </a:pPr>
            <a:r>
              <a:rPr lang="en-US" sz="1100" dirty="0">
                <a:latin typeface="Arial" panose="020B0604020202020204" pitchFamily="34" charset="0"/>
                <a:cs typeface="Arial" panose="020B0604020202020204" pitchFamily="34" charset="0"/>
              </a:rPr>
              <a:t>Lifter, K., Foster-</a:t>
            </a:r>
            <a:r>
              <a:rPr lang="en-US" sz="1100" dirty="0" err="1">
                <a:latin typeface="Arial" panose="020B0604020202020204" pitchFamily="34" charset="0"/>
                <a:cs typeface="Arial" panose="020B0604020202020204" pitchFamily="34" charset="0"/>
              </a:rPr>
              <a:t>Sanda</a:t>
            </a:r>
            <a:r>
              <a:rPr lang="en-US" sz="1100" dirty="0">
                <a:latin typeface="Arial" panose="020B0604020202020204" pitchFamily="34" charset="0"/>
                <a:cs typeface="Arial" panose="020B0604020202020204" pitchFamily="34" charset="0"/>
              </a:rPr>
              <a:t>, S., </a:t>
            </a:r>
            <a:r>
              <a:rPr lang="en-US" sz="1100" dirty="0" err="1">
                <a:latin typeface="Arial" panose="020B0604020202020204" pitchFamily="34" charset="0"/>
                <a:cs typeface="Arial" panose="020B0604020202020204" pitchFamily="34" charset="0"/>
              </a:rPr>
              <a:t>Arzamarski</a:t>
            </a:r>
            <a:r>
              <a:rPr lang="en-US" sz="1100" dirty="0">
                <a:latin typeface="Arial" panose="020B0604020202020204" pitchFamily="34" charset="0"/>
                <a:cs typeface="Arial" panose="020B0604020202020204" pitchFamily="34" charset="0"/>
              </a:rPr>
              <a:t>, C., </a:t>
            </a:r>
            <a:r>
              <a:rPr lang="en-US" sz="1100" dirty="0" err="1">
                <a:latin typeface="Arial" panose="020B0604020202020204" pitchFamily="34" charset="0"/>
                <a:cs typeface="Arial" panose="020B0604020202020204" pitchFamily="34" charset="0"/>
              </a:rPr>
              <a:t>Briesch</a:t>
            </a:r>
            <a:r>
              <a:rPr lang="en-US" sz="1100" dirty="0">
                <a:latin typeface="Arial" panose="020B0604020202020204" pitchFamily="34" charset="0"/>
                <a:cs typeface="Arial" panose="020B0604020202020204" pitchFamily="34" charset="0"/>
              </a:rPr>
              <a:t>, J., McClure, E. (2011). Overview of play: Its uses and importance in early intervention/early childhood special education. </a:t>
            </a:r>
            <a:r>
              <a:rPr lang="en-US" sz="1100" i="1" dirty="0">
                <a:latin typeface="Arial" panose="020B0604020202020204" pitchFamily="34" charset="0"/>
                <a:cs typeface="Arial" panose="020B0604020202020204" pitchFamily="34" charset="0"/>
              </a:rPr>
              <a:t>Infants &amp; Young Children, 24</a:t>
            </a:r>
            <a:r>
              <a:rPr lang="en-US" sz="1100" dirty="0">
                <a:latin typeface="Arial" panose="020B0604020202020204" pitchFamily="34" charset="0"/>
                <a:cs typeface="Arial" panose="020B0604020202020204" pitchFamily="34" charset="0"/>
              </a:rPr>
              <a:t>(3) 225-245.</a:t>
            </a:r>
          </a:p>
          <a:p>
            <a:pPr>
              <a:spcBef>
                <a:spcPts val="600"/>
              </a:spcBef>
              <a:buFont typeface="+mj-lt"/>
              <a:buAutoNum type="arabicPeriod"/>
            </a:pPr>
            <a:endParaRPr lang="en-US" sz="11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B8278AF0-09D9-A344-961F-151C8B0AC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0" name="Slide Number Placeholder 6">
            <a:extLst>
              <a:ext uri="{FF2B5EF4-FFF2-40B4-BE49-F238E27FC236}">
                <a16:creationId xmlns:a16="http://schemas.microsoft.com/office/drawing/2014/main" id="{12291573-556C-9042-8FA4-96C62961B90A}"/>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63</a:t>
            </a:fld>
            <a:endParaRPr lang="en-US" sz="1200" dirty="0">
              <a:solidFill>
                <a:schemeClr val="tx1"/>
              </a:solidFill>
            </a:endParaRPr>
          </a:p>
        </p:txBody>
      </p:sp>
      <p:pic>
        <p:nvPicPr>
          <p:cNvPr id="11" name="Picture 10">
            <a:extLst>
              <a:ext uri="{FF2B5EF4-FFF2-40B4-BE49-F238E27FC236}">
                <a16:creationId xmlns:a16="http://schemas.microsoft.com/office/drawing/2014/main" id="{5E47964B-20A1-544D-8D29-EE3F9226C9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7" name="TextBox 6">
            <a:extLst>
              <a:ext uri="{FF2B5EF4-FFF2-40B4-BE49-F238E27FC236}">
                <a16:creationId xmlns:a16="http://schemas.microsoft.com/office/drawing/2014/main" id="{C86C1693-7B10-CA49-8A8E-313FFD127A01}"/>
              </a:ext>
            </a:extLst>
          </p:cNvPr>
          <p:cNvSpPr txBox="1"/>
          <p:nvPr/>
        </p:nvSpPr>
        <p:spPr>
          <a:xfrm>
            <a:off x="0" y="482030"/>
            <a:ext cx="12192000" cy="523220"/>
          </a:xfrm>
          <a:prstGeom prst="rect">
            <a:avLst/>
          </a:prstGeom>
          <a:noFill/>
        </p:spPr>
        <p:txBody>
          <a:bodyPr wrap="square" rtlCol="0">
            <a:spAutoFit/>
          </a:bodyPr>
          <a:lstStyle/>
          <a:p>
            <a:pPr algn="ctr"/>
            <a:r>
              <a:rPr lang="en-US" sz="2800" dirty="0">
                <a:solidFill>
                  <a:srgbClr val="002060"/>
                </a:solidFill>
                <a:latin typeface="Avenir Light" panose="020B0402020203020204" pitchFamily="34" charset="77"/>
                <a:cs typeface="Arial" panose="020B0604020202020204" pitchFamily="34" charset="0"/>
              </a:rPr>
              <a:t>Cited and Related References</a:t>
            </a:r>
          </a:p>
        </p:txBody>
      </p:sp>
    </p:spTree>
    <p:extLst>
      <p:ext uri="{BB962C8B-B14F-4D97-AF65-F5344CB8AC3E}">
        <p14:creationId xmlns:p14="http://schemas.microsoft.com/office/powerpoint/2010/main" val="201794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E3EAFD-56BA-3748-8617-52FF77991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8" name="Slide Number Placeholder 6">
            <a:extLst>
              <a:ext uri="{FF2B5EF4-FFF2-40B4-BE49-F238E27FC236}">
                <a16:creationId xmlns:a16="http://schemas.microsoft.com/office/drawing/2014/main" id="{A066CE4C-6322-6540-BC49-AA685A059214}"/>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64</a:t>
            </a:fld>
            <a:endParaRPr lang="en-US" sz="1200" dirty="0">
              <a:solidFill>
                <a:schemeClr val="tx1"/>
              </a:solidFill>
            </a:endParaRPr>
          </a:p>
        </p:txBody>
      </p:sp>
      <p:pic>
        <p:nvPicPr>
          <p:cNvPr id="12" name="Picture 11">
            <a:extLst>
              <a:ext uri="{FF2B5EF4-FFF2-40B4-BE49-F238E27FC236}">
                <a16:creationId xmlns:a16="http://schemas.microsoft.com/office/drawing/2014/main" id="{47AEBB3B-E02D-C140-A24B-E44BE12AF4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0" name="TextBox 9">
            <a:extLst>
              <a:ext uri="{FF2B5EF4-FFF2-40B4-BE49-F238E27FC236}">
                <a16:creationId xmlns:a16="http://schemas.microsoft.com/office/drawing/2014/main" id="{0485EDB0-C497-EF43-9571-9DDEFBE25A46}"/>
              </a:ext>
            </a:extLst>
          </p:cNvPr>
          <p:cNvSpPr txBox="1"/>
          <p:nvPr/>
        </p:nvSpPr>
        <p:spPr>
          <a:xfrm>
            <a:off x="0" y="482030"/>
            <a:ext cx="12192000" cy="523220"/>
          </a:xfrm>
          <a:prstGeom prst="rect">
            <a:avLst/>
          </a:prstGeom>
          <a:noFill/>
        </p:spPr>
        <p:txBody>
          <a:bodyPr wrap="square" rtlCol="0">
            <a:spAutoFit/>
          </a:bodyPr>
          <a:lstStyle/>
          <a:p>
            <a:pPr algn="ctr"/>
            <a:r>
              <a:rPr lang="en-US" sz="2800" dirty="0">
                <a:solidFill>
                  <a:srgbClr val="002060"/>
                </a:solidFill>
                <a:latin typeface="Avenir Light" panose="020B0402020203020204" pitchFamily="34" charset="77"/>
                <a:cs typeface="Arial" panose="020B0604020202020204" pitchFamily="34" charset="0"/>
              </a:rPr>
              <a:t>Cited and Related References (</a:t>
            </a:r>
            <a:r>
              <a:rPr lang="en-US" sz="2800" dirty="0" err="1">
                <a:solidFill>
                  <a:srgbClr val="002060"/>
                </a:solidFill>
                <a:latin typeface="Avenir Light" panose="020B0402020203020204" pitchFamily="34" charset="77"/>
                <a:cs typeface="Arial" panose="020B0604020202020204" pitchFamily="34" charset="0"/>
              </a:rPr>
              <a:t>con’t</a:t>
            </a:r>
            <a:r>
              <a:rPr lang="en-US" sz="2800" dirty="0">
                <a:solidFill>
                  <a:srgbClr val="002060"/>
                </a:solidFill>
                <a:latin typeface="Avenir Light" panose="020B0402020203020204" pitchFamily="34" charset="77"/>
                <a:cs typeface="Arial" panose="020B0604020202020204" pitchFamily="34" charset="0"/>
              </a:rPr>
              <a:t>)</a:t>
            </a:r>
          </a:p>
        </p:txBody>
      </p:sp>
      <p:sp>
        <p:nvSpPr>
          <p:cNvPr id="14" name="Content Placeholder 2">
            <a:extLst>
              <a:ext uri="{FF2B5EF4-FFF2-40B4-BE49-F238E27FC236}">
                <a16:creationId xmlns:a16="http://schemas.microsoft.com/office/drawing/2014/main" id="{321CCCCF-8D3A-354C-B0C1-8EC703B6972D}"/>
              </a:ext>
            </a:extLst>
          </p:cNvPr>
          <p:cNvSpPr txBox="1">
            <a:spLocks/>
          </p:cNvSpPr>
          <p:nvPr/>
        </p:nvSpPr>
        <p:spPr>
          <a:xfrm>
            <a:off x="788159" y="1260106"/>
            <a:ext cx="10467274" cy="46872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Linder, T. W. (1993). </a:t>
            </a:r>
            <a:r>
              <a:rPr lang="en-US" sz="1100" i="1" dirty="0">
                <a:latin typeface="Arial" panose="020B0604020202020204" pitchFamily="34" charset="0"/>
                <a:cs typeface="Arial" panose="020B0604020202020204" pitchFamily="34" charset="0"/>
              </a:rPr>
              <a:t>Transdisciplinary play-based assessment: A functional approach to working with young children, Rev</a:t>
            </a:r>
            <a:r>
              <a:rPr lang="en-US" sz="1100" dirty="0">
                <a:latin typeface="Arial" panose="020B0604020202020204" pitchFamily="34" charset="0"/>
                <a:cs typeface="Arial" panose="020B0604020202020204" pitchFamily="34" charset="0"/>
              </a:rPr>
              <a:t>. Paul H Brookes Publishing.</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McConachie, H., &amp; Diggle, T. (2007). Parent implemented early intervention for young children with autism spectrum disorder: A systematic review. </a:t>
            </a:r>
            <a:r>
              <a:rPr lang="en-US" sz="1100" i="1" dirty="0">
                <a:latin typeface="Arial" panose="020B0604020202020204" pitchFamily="34" charset="0"/>
                <a:cs typeface="Arial" panose="020B0604020202020204" pitchFamily="34" charset="0"/>
              </a:rPr>
              <a:t>Journal of evaluation in clinical practice</a:t>
            </a:r>
            <a:r>
              <a:rPr lang="en-US" sz="1100" dirty="0">
                <a:latin typeface="Arial" panose="020B0604020202020204" pitchFamily="34" charset="0"/>
                <a:cs typeface="Arial" panose="020B0604020202020204" pitchFamily="34" charset="0"/>
              </a:rPr>
              <a:t>, 13(1), 120-129.</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Quinn, S., Donnelly, S., &amp; Kidd, E. (2018). The relationship between symbolic play and language acquisition: A meta-analytic review. </a:t>
            </a:r>
            <a:r>
              <a:rPr lang="en-US" sz="1100" i="1" dirty="0">
                <a:latin typeface="Arial" panose="020B0604020202020204" pitchFamily="34" charset="0"/>
                <a:cs typeface="Arial" panose="020B0604020202020204" pitchFamily="34" charset="0"/>
              </a:rPr>
              <a:t>Developmental Review, </a:t>
            </a:r>
            <a:r>
              <a:rPr lang="en-US" sz="1100" dirty="0">
                <a:latin typeface="Arial" panose="020B0604020202020204" pitchFamily="34" charset="0"/>
                <a:cs typeface="Arial" panose="020B0604020202020204" pitchFamily="34" charset="0"/>
              </a:rPr>
              <a:t>(49), 121-135.</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Roberts, M. Y., &amp; Kaiser, A. P. (2015). Early intervention for toddlers with language delays: a randomized controlled trial. </a:t>
            </a:r>
            <a:r>
              <a:rPr lang="en-US" sz="1100" i="1" dirty="0">
                <a:latin typeface="Arial" panose="020B0604020202020204" pitchFamily="34" charset="0"/>
                <a:cs typeface="Arial" panose="020B0604020202020204" pitchFamily="34" charset="0"/>
              </a:rPr>
              <a:t>Pediatrics</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135</a:t>
            </a:r>
            <a:r>
              <a:rPr lang="en-US" sz="1100" dirty="0">
                <a:latin typeface="Arial" panose="020B0604020202020204" pitchFamily="34" charset="0"/>
                <a:cs typeface="Arial" panose="020B0604020202020204" pitchFamily="34" charset="0"/>
              </a:rPr>
              <a:t>(4), 686-693.</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Roberts, M. Y., Kaiser, A. P., Wolfe, C. E., Bryant, J. D., &amp; </a:t>
            </a:r>
            <a:r>
              <a:rPr lang="en-US" sz="1100" dirty="0" err="1">
                <a:latin typeface="Arial" panose="020B0604020202020204" pitchFamily="34" charset="0"/>
                <a:cs typeface="Arial" panose="020B0604020202020204" pitchFamily="34" charset="0"/>
              </a:rPr>
              <a:t>Spidalieri</a:t>
            </a:r>
            <a:r>
              <a:rPr lang="en-US" sz="1100" dirty="0">
                <a:latin typeface="Arial" panose="020B0604020202020204" pitchFamily="34" charset="0"/>
                <a:cs typeface="Arial" panose="020B0604020202020204" pitchFamily="34" charset="0"/>
              </a:rPr>
              <a:t>, A. M. (2014). Effects of the teach-model-coach-review instructional approach on caregiver use of language support strategies and children's expressive language skills. </a:t>
            </a:r>
            <a:r>
              <a:rPr lang="en-US" sz="1100" i="1" dirty="0">
                <a:latin typeface="Arial" panose="020B0604020202020204" pitchFamily="34" charset="0"/>
                <a:cs typeface="Arial" panose="020B0604020202020204" pitchFamily="34" charset="0"/>
              </a:rPr>
              <a:t>Journal of Speech, Language, and Hearing Research</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57</a:t>
            </a:r>
            <a:r>
              <a:rPr lang="en-US" sz="1100" dirty="0">
                <a:latin typeface="Arial" panose="020B0604020202020204" pitchFamily="34" charset="0"/>
                <a:cs typeface="Arial" panose="020B0604020202020204" pitchFamily="34" charset="0"/>
              </a:rPr>
              <a:t>(5), 1851-1869.</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Roberts, M.Y. &amp; Kaiser, A.P. (2011). The effectiveness of parent-implemented language interventions: A meta-analysis. </a:t>
            </a:r>
            <a:r>
              <a:rPr lang="en-US" sz="1100" i="1" dirty="0">
                <a:latin typeface="Arial" panose="020B0604020202020204" pitchFamily="34" charset="0"/>
                <a:cs typeface="Arial" panose="020B0604020202020204" pitchFamily="34" charset="0"/>
              </a:rPr>
              <a:t>American Journal of Speech-Language Pathology, 20</a:t>
            </a:r>
            <a:r>
              <a:rPr lang="en-US" sz="1100" dirty="0">
                <a:latin typeface="Arial" panose="020B0604020202020204" pitchFamily="34" charset="0"/>
                <a:cs typeface="Arial" panose="020B0604020202020204" pitchFamily="34" charset="0"/>
              </a:rPr>
              <a:t>(3), 180-199.</a:t>
            </a:r>
          </a:p>
          <a:p>
            <a:pPr marL="514350" indent="-514350">
              <a:spcBef>
                <a:spcPts val="600"/>
              </a:spcBef>
              <a:buFont typeface="+mj-lt"/>
              <a:buAutoNum type="arabicPeriod" startAt="13"/>
            </a:pPr>
            <a:r>
              <a:rPr lang="en-US" sz="1100" dirty="0" err="1">
                <a:latin typeface="Arial" panose="020B0604020202020204" pitchFamily="34" charset="0"/>
                <a:cs typeface="Arial" panose="020B0604020202020204" pitchFamily="34" charset="0"/>
              </a:rPr>
              <a:t>Siller</a:t>
            </a:r>
            <a:r>
              <a:rPr lang="en-US" sz="1100" dirty="0">
                <a:latin typeface="Arial" panose="020B0604020202020204" pitchFamily="34" charset="0"/>
                <a:cs typeface="Arial" panose="020B0604020202020204" pitchFamily="34" charset="0"/>
              </a:rPr>
              <a:t>, M., </a:t>
            </a:r>
            <a:r>
              <a:rPr lang="en-US" sz="1100" dirty="0" err="1">
                <a:latin typeface="Arial" panose="020B0604020202020204" pitchFamily="34" charset="0"/>
                <a:cs typeface="Arial" panose="020B0604020202020204" pitchFamily="34" charset="0"/>
              </a:rPr>
              <a:t>Hotez</a:t>
            </a:r>
            <a:r>
              <a:rPr lang="en-US" sz="1100" dirty="0">
                <a:latin typeface="Arial" panose="020B0604020202020204" pitchFamily="34" charset="0"/>
                <a:cs typeface="Arial" panose="020B0604020202020204" pitchFamily="34" charset="0"/>
              </a:rPr>
              <a:t>, E., Swanson, M., </a:t>
            </a:r>
            <a:r>
              <a:rPr lang="en-US" sz="1100" dirty="0" err="1">
                <a:latin typeface="Arial" panose="020B0604020202020204" pitchFamily="34" charset="0"/>
                <a:cs typeface="Arial" panose="020B0604020202020204" pitchFamily="34" charset="0"/>
              </a:rPr>
              <a:t>Delavenne</a:t>
            </a:r>
            <a:r>
              <a:rPr lang="en-US" sz="1100" dirty="0">
                <a:latin typeface="Arial" panose="020B0604020202020204" pitchFamily="34" charset="0"/>
                <a:cs typeface="Arial" panose="020B0604020202020204" pitchFamily="34" charset="0"/>
              </a:rPr>
              <a:t>, A., </a:t>
            </a:r>
            <a:r>
              <a:rPr lang="en-US" sz="1100" dirty="0" err="1">
                <a:latin typeface="Arial" panose="020B0604020202020204" pitchFamily="34" charset="0"/>
                <a:cs typeface="Arial" panose="020B0604020202020204" pitchFamily="34" charset="0"/>
              </a:rPr>
              <a:t>Hutman</a:t>
            </a:r>
            <a:r>
              <a:rPr lang="en-US" sz="1100" dirty="0">
                <a:latin typeface="Arial" panose="020B0604020202020204" pitchFamily="34" charset="0"/>
                <a:cs typeface="Arial" panose="020B0604020202020204" pitchFamily="34" charset="0"/>
              </a:rPr>
              <a:t>, T., &amp; </a:t>
            </a:r>
            <a:r>
              <a:rPr lang="en-US" sz="1100" dirty="0" err="1">
                <a:latin typeface="Arial" panose="020B0604020202020204" pitchFamily="34" charset="0"/>
                <a:cs typeface="Arial" panose="020B0604020202020204" pitchFamily="34" charset="0"/>
              </a:rPr>
              <a:t>Sigman</a:t>
            </a:r>
            <a:r>
              <a:rPr lang="en-US" sz="1100" dirty="0">
                <a:latin typeface="Arial" panose="020B0604020202020204" pitchFamily="34" charset="0"/>
                <a:cs typeface="Arial" panose="020B0604020202020204" pitchFamily="34" charset="0"/>
              </a:rPr>
              <a:t>, M. (2018). Parent coaching increases the parents’ capacity for reflection and self-evaluation: results from a clinical trial in autism. </a:t>
            </a:r>
            <a:r>
              <a:rPr lang="en-US" sz="1100" i="1" dirty="0">
                <a:latin typeface="Arial" panose="020B0604020202020204" pitchFamily="34" charset="0"/>
                <a:cs typeface="Arial" panose="020B0604020202020204" pitchFamily="34" charset="0"/>
              </a:rPr>
              <a:t>Attachment &amp; human development</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20</a:t>
            </a:r>
            <a:r>
              <a:rPr lang="en-US" sz="1100" dirty="0">
                <a:latin typeface="Arial" panose="020B0604020202020204" pitchFamily="34" charset="0"/>
                <a:cs typeface="Arial" panose="020B0604020202020204" pitchFamily="34" charset="0"/>
              </a:rPr>
              <a:t>(3), 287-308.</a:t>
            </a:r>
          </a:p>
          <a:p>
            <a:pPr marL="514350" indent="-514350">
              <a:spcBef>
                <a:spcPts val="600"/>
              </a:spcBef>
              <a:buFont typeface="+mj-lt"/>
              <a:buAutoNum type="arabicPeriod" startAt="13"/>
            </a:pPr>
            <a:r>
              <a:rPr lang="en-US" sz="1100" dirty="0" err="1">
                <a:latin typeface="Arial" panose="020B0604020202020204" pitchFamily="34" charset="0"/>
                <a:cs typeface="Arial" panose="020B0604020202020204" pitchFamily="34" charset="0"/>
              </a:rPr>
              <a:t>Stagnitti</a:t>
            </a:r>
            <a:r>
              <a:rPr lang="en-US" sz="1100" dirty="0">
                <a:latin typeface="Arial" panose="020B0604020202020204" pitchFamily="34" charset="0"/>
                <a:cs typeface="Arial" panose="020B0604020202020204" pitchFamily="34" charset="0"/>
              </a:rPr>
              <a:t>, K., &amp; Unsworth, C. (2000). The importance of pretend play in child development: An occupational therapy perspective. </a:t>
            </a:r>
            <a:r>
              <a:rPr lang="en-US" sz="1100" i="1" dirty="0">
                <a:latin typeface="Arial" panose="020B0604020202020204" pitchFamily="34" charset="0"/>
                <a:cs typeface="Arial" panose="020B0604020202020204" pitchFamily="34" charset="0"/>
              </a:rPr>
              <a:t>British Journal of Occupational Therapy</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63</a:t>
            </a:r>
            <a:r>
              <a:rPr lang="en-US" sz="1100" dirty="0">
                <a:latin typeface="Arial" panose="020B0604020202020204" pitchFamily="34" charset="0"/>
                <a:cs typeface="Arial" panose="020B0604020202020204" pitchFamily="34" charset="0"/>
              </a:rPr>
              <a:t>(3), 121-127.</a:t>
            </a:r>
          </a:p>
          <a:p>
            <a:pPr marL="514350" indent="-514350">
              <a:spcBef>
                <a:spcPts val="600"/>
              </a:spcBef>
              <a:buFont typeface="+mj-lt"/>
              <a:buAutoNum type="arabicPeriod" startAt="13"/>
            </a:pPr>
            <a:r>
              <a:rPr lang="en-US" sz="1100" dirty="0" err="1">
                <a:latin typeface="Arial" panose="020B0604020202020204" pitchFamily="34" charset="0"/>
                <a:cs typeface="Arial" panose="020B0604020202020204" pitchFamily="34" charset="0"/>
              </a:rPr>
              <a:t>Tamis</a:t>
            </a:r>
            <a:r>
              <a:rPr lang="en-US" sz="1100" dirty="0">
                <a:latin typeface="Arial" panose="020B0604020202020204" pitchFamily="34" charset="0"/>
                <a:cs typeface="Arial" panose="020B0604020202020204" pitchFamily="34" charset="0"/>
              </a:rPr>
              <a:t> Le-</a:t>
            </a:r>
            <a:r>
              <a:rPr lang="en-US" sz="1100" dirty="0" err="1">
                <a:latin typeface="Arial" panose="020B0604020202020204" pitchFamily="34" charset="0"/>
                <a:cs typeface="Arial" panose="020B0604020202020204" pitchFamily="34" charset="0"/>
              </a:rPr>
              <a:t>Monda</a:t>
            </a:r>
            <a:r>
              <a:rPr lang="en-US" sz="1100" dirty="0">
                <a:latin typeface="Arial" panose="020B0604020202020204" pitchFamily="34" charset="0"/>
                <a:cs typeface="Arial" panose="020B0604020202020204" pitchFamily="34" charset="0"/>
              </a:rPr>
              <a:t>, C.S., Shannon, J.D., Cabrera, N.J., Lamb, M.E. (2004). Fathers and mothers at play with their 2- and 3-year-olds: Contributions to language and cognitive development. </a:t>
            </a:r>
            <a:r>
              <a:rPr lang="en-US" sz="1100" i="1" dirty="0">
                <a:latin typeface="Arial" panose="020B0604020202020204" pitchFamily="34" charset="0"/>
                <a:cs typeface="Arial" panose="020B0604020202020204" pitchFamily="34" charset="0"/>
              </a:rPr>
              <a:t>Child Development, 75</a:t>
            </a:r>
            <a:r>
              <a:rPr lang="en-US" sz="1100" dirty="0">
                <a:latin typeface="Arial" panose="020B0604020202020204" pitchFamily="34" charset="0"/>
                <a:cs typeface="Arial" panose="020B0604020202020204" pitchFamily="34" charset="0"/>
              </a:rPr>
              <a:t>(6), 1806-1820. </a:t>
            </a:r>
          </a:p>
          <a:p>
            <a:pPr marL="514350" indent="-514350">
              <a:spcBef>
                <a:spcPts val="600"/>
              </a:spcBef>
              <a:buFont typeface="+mj-lt"/>
              <a:buAutoNum type="arabicPeriod" startAt="13"/>
            </a:pPr>
            <a:r>
              <a:rPr lang="en-US" sz="1100" dirty="0">
                <a:latin typeface="Arial" panose="020B0604020202020204" pitchFamily="34" charset="0"/>
                <a:cs typeface="Arial" panose="020B0604020202020204" pitchFamily="34" charset="0"/>
              </a:rPr>
              <a:t>Thompson, L., Lobb, C., Elling, R., Herman, S., </a:t>
            </a:r>
            <a:r>
              <a:rPr lang="en-US" sz="1100" dirty="0" err="1">
                <a:latin typeface="Arial" panose="020B0604020202020204" pitchFamily="34" charset="0"/>
                <a:cs typeface="Arial" panose="020B0604020202020204" pitchFamily="34" charset="0"/>
              </a:rPr>
              <a:t>Jurkiewicz</a:t>
            </a:r>
            <a:r>
              <a:rPr lang="en-US" sz="1100" dirty="0">
                <a:latin typeface="Arial" panose="020B0604020202020204" pitchFamily="34" charset="0"/>
                <a:cs typeface="Arial" panose="020B0604020202020204" pitchFamily="34" charset="0"/>
              </a:rPr>
              <a:t>, T., &amp; </a:t>
            </a:r>
            <a:r>
              <a:rPr lang="en-US" sz="1100" dirty="0" err="1">
                <a:latin typeface="Arial" panose="020B0604020202020204" pitchFamily="34" charset="0"/>
                <a:cs typeface="Arial" panose="020B0604020202020204" pitchFamily="34" charset="0"/>
              </a:rPr>
              <a:t>Hulleza</a:t>
            </a:r>
            <a:r>
              <a:rPr lang="en-US" sz="1100" dirty="0">
                <a:latin typeface="Arial" panose="020B0604020202020204" pitchFamily="34" charset="0"/>
                <a:cs typeface="Arial" panose="020B0604020202020204" pitchFamily="34" charset="0"/>
              </a:rPr>
              <a:t>, C. (1997). Pathways to family empowerment: Effects of family-centered delivery of early intervention services. </a:t>
            </a:r>
            <a:r>
              <a:rPr lang="en-US" sz="1100" i="1" dirty="0">
                <a:latin typeface="Arial" panose="020B0604020202020204" pitchFamily="34" charset="0"/>
                <a:cs typeface="Arial" panose="020B0604020202020204" pitchFamily="34" charset="0"/>
              </a:rPr>
              <a:t>Exceptional Children</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64</a:t>
            </a:r>
            <a:r>
              <a:rPr lang="en-US" sz="1100" dirty="0">
                <a:latin typeface="Arial" panose="020B0604020202020204" pitchFamily="34" charset="0"/>
                <a:cs typeface="Arial" panose="020B0604020202020204" pitchFamily="34" charset="0"/>
              </a:rPr>
              <a:t>(1), 99-113.</a:t>
            </a:r>
          </a:p>
          <a:p>
            <a:pPr marL="514350" indent="-514350">
              <a:spcBef>
                <a:spcPts val="600"/>
              </a:spcBef>
              <a:buFont typeface="+mj-lt"/>
              <a:buAutoNum type="arabicPeriod" startAt="13"/>
            </a:pPr>
            <a:r>
              <a:rPr lang="en-US" sz="1100" dirty="0" err="1">
                <a:latin typeface="Arial" panose="020B0604020202020204" pitchFamily="34" charset="0"/>
                <a:cs typeface="Arial" panose="020B0604020202020204" pitchFamily="34" charset="0"/>
              </a:rPr>
              <a:t>Ungerer</a:t>
            </a:r>
            <a:r>
              <a:rPr lang="en-US" sz="1100" dirty="0">
                <a:latin typeface="Arial" panose="020B0604020202020204" pitchFamily="34" charset="0"/>
                <a:cs typeface="Arial" panose="020B0604020202020204" pitchFamily="34" charset="0"/>
              </a:rPr>
              <a:t>, J. &amp; </a:t>
            </a:r>
            <a:r>
              <a:rPr lang="en-US" sz="1100" dirty="0" err="1">
                <a:latin typeface="Arial" panose="020B0604020202020204" pitchFamily="34" charset="0"/>
                <a:cs typeface="Arial" panose="020B0604020202020204" pitchFamily="34" charset="0"/>
              </a:rPr>
              <a:t>Sigman</a:t>
            </a:r>
            <a:r>
              <a:rPr lang="en-US" sz="1100" dirty="0">
                <a:latin typeface="Arial" panose="020B0604020202020204" pitchFamily="34" charset="0"/>
                <a:cs typeface="Arial" panose="020B0604020202020204" pitchFamily="34" charset="0"/>
              </a:rPr>
              <a:t>, M. (1981). Symbolic play comprehension in autistic children. </a:t>
            </a:r>
            <a:r>
              <a:rPr lang="en-US" sz="1100" i="1" dirty="0">
                <a:latin typeface="Arial" panose="020B0604020202020204" pitchFamily="34" charset="0"/>
                <a:cs typeface="Arial" panose="020B0604020202020204" pitchFamily="34" charset="0"/>
              </a:rPr>
              <a:t>Journal of Child &amp; Adolescent Psychiatry, 20</a:t>
            </a:r>
            <a:r>
              <a:rPr lang="en-US" sz="1100" dirty="0">
                <a:latin typeface="Arial" panose="020B0604020202020204" pitchFamily="34" charset="0"/>
                <a:cs typeface="Arial" panose="020B0604020202020204" pitchFamily="34" charset="0"/>
              </a:rPr>
              <a:t> (2) 318-337.</a:t>
            </a:r>
          </a:p>
          <a:p>
            <a:pPr marL="514350" indent="-514350">
              <a:spcBef>
                <a:spcPts val="600"/>
              </a:spcBef>
              <a:buFont typeface="+mj-lt"/>
              <a:buAutoNum type="arabicPeriod" startAt="13"/>
            </a:pPr>
            <a:r>
              <a:rPr lang="en-US" sz="1100" dirty="0" err="1">
                <a:latin typeface="Arial" panose="020B0604020202020204" pitchFamily="34" charset="0"/>
                <a:cs typeface="Arial" panose="020B0604020202020204" pitchFamily="34" charset="0"/>
              </a:rPr>
              <a:t>Weisleder</a:t>
            </a:r>
            <a:r>
              <a:rPr lang="en-US" sz="1100" dirty="0">
                <a:latin typeface="Arial" panose="020B0604020202020204" pitchFamily="34" charset="0"/>
                <a:cs typeface="Arial" panose="020B0604020202020204" pitchFamily="34" charset="0"/>
              </a:rPr>
              <a:t>, A., &amp; Fernald, A. (2013). Talking to children matters: Early language experience strengthens processing and builds vocabulary. </a:t>
            </a:r>
            <a:r>
              <a:rPr lang="en-US" sz="1100" i="1" dirty="0">
                <a:latin typeface="Arial" panose="020B0604020202020204" pitchFamily="34" charset="0"/>
                <a:cs typeface="Arial" panose="020B0604020202020204" pitchFamily="34" charset="0"/>
              </a:rPr>
              <a:t>Psychological science</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24</a:t>
            </a:r>
            <a:r>
              <a:rPr lang="en-US" sz="1100" dirty="0">
                <a:latin typeface="Arial" panose="020B0604020202020204" pitchFamily="34" charset="0"/>
                <a:cs typeface="Arial" panose="020B0604020202020204" pitchFamily="34" charset="0"/>
              </a:rPr>
              <a:t>(11), 2143-2152.</a:t>
            </a:r>
          </a:p>
        </p:txBody>
      </p:sp>
    </p:spTree>
    <p:extLst>
      <p:ext uri="{BB962C8B-B14F-4D97-AF65-F5344CB8AC3E}">
        <p14:creationId xmlns:p14="http://schemas.microsoft.com/office/powerpoint/2010/main" val="365975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802D7A0-1C48-2E43-B545-E1348DFEC0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9" name="Slide Number Placeholder 6">
            <a:extLst>
              <a:ext uri="{FF2B5EF4-FFF2-40B4-BE49-F238E27FC236}">
                <a16:creationId xmlns:a16="http://schemas.microsoft.com/office/drawing/2014/main" id="{6D615DBA-A90E-D94D-BBCC-E528B2799821}"/>
              </a:ext>
            </a:extLst>
          </p:cNvPr>
          <p:cNvSpPr>
            <a:spLocks noGrp="1"/>
          </p:cNvSpPr>
          <p:nvPr>
            <p:ph type="sldNum" sz="quarter" idx="12"/>
          </p:nvPr>
        </p:nvSpPr>
        <p:spPr>
          <a:xfrm>
            <a:off x="0" y="6063911"/>
            <a:ext cx="12192000" cy="636134"/>
          </a:xfrm>
        </p:spPr>
        <p:txBody>
          <a:bodyPr/>
          <a:lstStyle/>
          <a:p>
            <a:pPr algn="ctr"/>
            <a:fld id="{98338A15-41F3-4014-8E0C-0A9188218374}" type="slidenum">
              <a:rPr lang="en-US" sz="1200" smtClean="0">
                <a:solidFill>
                  <a:schemeClr val="tx1"/>
                </a:solidFill>
              </a:rPr>
              <a:pPr algn="ctr"/>
              <a:t>7</a:t>
            </a:fld>
            <a:endParaRPr lang="en-US" sz="1200" dirty="0">
              <a:solidFill>
                <a:schemeClr val="tx1"/>
              </a:solidFill>
            </a:endParaRPr>
          </a:p>
        </p:txBody>
      </p:sp>
      <p:pic>
        <p:nvPicPr>
          <p:cNvPr id="20" name="Picture 19">
            <a:extLst>
              <a:ext uri="{FF2B5EF4-FFF2-40B4-BE49-F238E27FC236}">
                <a16:creationId xmlns:a16="http://schemas.microsoft.com/office/drawing/2014/main" id="{22D1B2A4-5F2F-A04B-AF28-217230C1FD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1" name="Title 1">
            <a:extLst>
              <a:ext uri="{FF2B5EF4-FFF2-40B4-BE49-F238E27FC236}">
                <a16:creationId xmlns:a16="http://schemas.microsoft.com/office/drawing/2014/main" id="{680B4F80-CA3F-8D4C-9322-A0FFCADDFEBC}"/>
              </a:ext>
            </a:extLst>
          </p:cNvPr>
          <p:cNvSpPr txBox="1">
            <a:spLocks/>
          </p:cNvSpPr>
          <p:nvPr/>
        </p:nvSpPr>
        <p:spPr>
          <a:xfrm>
            <a:off x="0" y="-129907"/>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FRAMEWORK</a:t>
            </a:r>
          </a:p>
        </p:txBody>
      </p:sp>
      <p:sp>
        <p:nvSpPr>
          <p:cNvPr id="15" name="TextBox 14">
            <a:extLst>
              <a:ext uri="{FF2B5EF4-FFF2-40B4-BE49-F238E27FC236}">
                <a16:creationId xmlns:a16="http://schemas.microsoft.com/office/drawing/2014/main" id="{09A5DFE9-F90E-734D-8639-DAE2F80DF92F}"/>
              </a:ext>
            </a:extLst>
          </p:cNvPr>
          <p:cNvSpPr txBox="1"/>
          <p:nvPr/>
        </p:nvSpPr>
        <p:spPr>
          <a:xfrm>
            <a:off x="1268221" y="2786321"/>
            <a:ext cx="4813598" cy="1754326"/>
          </a:xfrm>
          <a:prstGeom prst="rect">
            <a:avLst/>
          </a:prstGeom>
          <a:noFill/>
        </p:spPr>
        <p:txBody>
          <a:bodyPr wrap="square" rtlCol="0">
            <a:spAutoFit/>
          </a:bodyPr>
          <a:lstStyle/>
          <a:p>
            <a:r>
              <a:rPr lang="en-US" sz="3600" dirty="0">
                <a:solidFill>
                  <a:schemeClr val="bg1">
                    <a:lumMod val="75000"/>
                  </a:schemeClr>
                </a:solidFill>
                <a:latin typeface="Avenir Light" panose="020B0402020203020204" pitchFamily="34" charset="77"/>
                <a:cs typeface="Arial" panose="020B0604020202020204" pitchFamily="34" charset="0"/>
              </a:rPr>
              <a:t>WHY PLAY</a:t>
            </a:r>
            <a:br>
              <a:rPr lang="en-US" sz="3600" dirty="0">
                <a:solidFill>
                  <a:srgbClr val="3A1953"/>
                </a:solidFill>
                <a:latin typeface="Avenir Light" panose="020B0402020203020204" pitchFamily="34" charset="77"/>
                <a:cs typeface="Arial" panose="020B0604020202020204" pitchFamily="34" charset="0"/>
              </a:rPr>
            </a:br>
            <a:r>
              <a:rPr lang="en-US" sz="3600" dirty="0">
                <a:solidFill>
                  <a:srgbClr val="3A1953"/>
                </a:solidFill>
                <a:latin typeface="Avenir Light" panose="020B0402020203020204" pitchFamily="34" charset="77"/>
                <a:cs typeface="Arial" panose="020B0604020202020204" pitchFamily="34" charset="0"/>
              </a:rPr>
              <a:t>WHY CAREGIVERS</a:t>
            </a:r>
            <a:br>
              <a:rPr lang="en-US" sz="3600" dirty="0">
                <a:solidFill>
                  <a:schemeClr val="bg1">
                    <a:lumMod val="85000"/>
                  </a:schemeClr>
                </a:solidFill>
                <a:latin typeface="Avenir Light" panose="020B0402020203020204" pitchFamily="34" charset="77"/>
                <a:cs typeface="Arial" panose="020B0604020202020204" pitchFamily="34" charset="0"/>
              </a:rPr>
            </a:br>
            <a:endParaRPr lang="en-US" sz="3600" dirty="0">
              <a:solidFill>
                <a:schemeClr val="bg1">
                  <a:lumMod val="85000"/>
                </a:schemeClr>
              </a:solidFill>
              <a:latin typeface="Avenir Light" panose="020B0402020203020204" pitchFamily="34" charset="77"/>
              <a:cs typeface="Arial" panose="020B0604020202020204" pitchFamily="34" charset="0"/>
            </a:endParaRPr>
          </a:p>
        </p:txBody>
      </p:sp>
      <p:sp>
        <p:nvSpPr>
          <p:cNvPr id="16" name="TextBox 15">
            <a:extLst>
              <a:ext uri="{FF2B5EF4-FFF2-40B4-BE49-F238E27FC236}">
                <a16:creationId xmlns:a16="http://schemas.microsoft.com/office/drawing/2014/main" id="{136C6470-BF89-2447-A0C7-B6BFC8F8FEBF}"/>
              </a:ext>
            </a:extLst>
          </p:cNvPr>
          <p:cNvSpPr txBox="1"/>
          <p:nvPr/>
        </p:nvSpPr>
        <p:spPr>
          <a:xfrm>
            <a:off x="821575" y="3295808"/>
            <a:ext cx="479896" cy="646331"/>
          </a:xfrm>
          <a:prstGeom prst="rect">
            <a:avLst/>
          </a:prstGeom>
          <a:noFill/>
        </p:spPr>
        <p:txBody>
          <a:bodyPr wrap="square" rtlCol="0">
            <a:spAutoFit/>
          </a:bodyPr>
          <a:lstStyle/>
          <a:p>
            <a:r>
              <a:rPr lang="en-US" sz="3600" dirty="0">
                <a:solidFill>
                  <a:srgbClr val="3A1953"/>
                </a:solidFill>
                <a:latin typeface="Avenir Light" panose="020B0402020203020204" pitchFamily="34" charset="77"/>
                <a:cs typeface="Arial" panose="020B0604020202020204" pitchFamily="34" charset="0"/>
              </a:rPr>
              <a:t>&gt;</a:t>
            </a:r>
          </a:p>
        </p:txBody>
      </p:sp>
      <p:sp>
        <p:nvSpPr>
          <p:cNvPr id="17" name="TextBox 16">
            <a:extLst>
              <a:ext uri="{FF2B5EF4-FFF2-40B4-BE49-F238E27FC236}">
                <a16:creationId xmlns:a16="http://schemas.microsoft.com/office/drawing/2014/main" id="{7E80741D-7D29-094B-868C-F25F9367A947}"/>
              </a:ext>
            </a:extLst>
          </p:cNvPr>
          <p:cNvSpPr txBox="1"/>
          <p:nvPr/>
        </p:nvSpPr>
        <p:spPr>
          <a:xfrm>
            <a:off x="5736994" y="1177051"/>
            <a:ext cx="3146611"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EXPERTISE</a:t>
            </a:r>
          </a:p>
        </p:txBody>
      </p:sp>
      <p:sp>
        <p:nvSpPr>
          <p:cNvPr id="23" name="TextBox 22">
            <a:extLst>
              <a:ext uri="{FF2B5EF4-FFF2-40B4-BE49-F238E27FC236}">
                <a16:creationId xmlns:a16="http://schemas.microsoft.com/office/drawing/2014/main" id="{94F135DD-2151-9849-895D-DB7740D4B58E}"/>
              </a:ext>
            </a:extLst>
          </p:cNvPr>
          <p:cNvSpPr txBox="1"/>
          <p:nvPr/>
        </p:nvSpPr>
        <p:spPr>
          <a:xfrm>
            <a:off x="5736994" y="3841650"/>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EFFECTIVENESS</a:t>
            </a:r>
          </a:p>
        </p:txBody>
      </p:sp>
      <p:sp>
        <p:nvSpPr>
          <p:cNvPr id="24" name="TextBox 23">
            <a:extLst>
              <a:ext uri="{FF2B5EF4-FFF2-40B4-BE49-F238E27FC236}">
                <a16:creationId xmlns:a16="http://schemas.microsoft.com/office/drawing/2014/main" id="{8044E0DA-6616-4A4C-8BD7-118059A5CEBD}"/>
              </a:ext>
            </a:extLst>
          </p:cNvPr>
          <p:cNvSpPr txBox="1"/>
          <p:nvPr/>
        </p:nvSpPr>
        <p:spPr>
          <a:xfrm>
            <a:off x="6125988" y="1679533"/>
            <a:ext cx="6595783" cy="369332"/>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Parents provide critical expertise to the team.</a:t>
            </a:r>
          </a:p>
        </p:txBody>
      </p:sp>
      <p:sp>
        <p:nvSpPr>
          <p:cNvPr id="25" name="TextBox 24">
            <a:extLst>
              <a:ext uri="{FF2B5EF4-FFF2-40B4-BE49-F238E27FC236}">
                <a16:creationId xmlns:a16="http://schemas.microsoft.com/office/drawing/2014/main" id="{ABAC83BF-5BCD-3D4D-8710-89D5476704FE}"/>
              </a:ext>
            </a:extLst>
          </p:cNvPr>
          <p:cNvSpPr txBox="1"/>
          <p:nvPr/>
        </p:nvSpPr>
        <p:spPr>
          <a:xfrm>
            <a:off x="6125989" y="4374065"/>
            <a:ext cx="6490326"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Research demonstrates that training caregivers </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is the most effective service-delivery model.</a:t>
            </a:r>
          </a:p>
          <a:p>
            <a:endParaRPr lang="en-US" dirty="0">
              <a:latin typeface="Avenir Light" panose="020B0402020203020204" pitchFamily="34" charset="77"/>
              <a:cs typeface="Arial" panose="020B0604020202020204" pitchFamily="34" charset="0"/>
            </a:endParaRPr>
          </a:p>
        </p:txBody>
      </p:sp>
      <p:sp>
        <p:nvSpPr>
          <p:cNvPr id="26" name="TextBox 25">
            <a:extLst>
              <a:ext uri="{FF2B5EF4-FFF2-40B4-BE49-F238E27FC236}">
                <a16:creationId xmlns:a16="http://schemas.microsoft.com/office/drawing/2014/main" id="{F8E0C508-7C53-5E42-A1F2-CBB90545449C}"/>
              </a:ext>
            </a:extLst>
          </p:cNvPr>
          <p:cNvSpPr txBox="1"/>
          <p:nvPr/>
        </p:nvSpPr>
        <p:spPr>
          <a:xfrm>
            <a:off x="6444096" y="5085539"/>
            <a:ext cx="6277675" cy="954107"/>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Dosage</a:t>
            </a:r>
            <a:endParaRPr lang="en-US" baseline="30000" dirty="0">
              <a:solidFill>
                <a:schemeClr val="tx1">
                  <a:lumMod val="65000"/>
                  <a:lumOff val="35000"/>
                </a:schemeClr>
              </a:solidFill>
              <a:latin typeface="Avenir Light" panose="020B0402020203020204" pitchFamily="34" charset="77"/>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Caregiver language impact </a:t>
            </a:r>
            <a:r>
              <a:rPr lang="en-US" sz="1600" baseline="30000" dirty="0">
                <a:solidFill>
                  <a:schemeClr val="tx1">
                    <a:lumMod val="65000"/>
                    <a:lumOff val="35000"/>
                  </a:schemeClr>
                </a:solidFill>
                <a:latin typeface="Avenir Light" panose="020B0402020203020204" pitchFamily="34" charset="77"/>
                <a:cs typeface="Arial" panose="020B0604020202020204" pitchFamily="34" charset="0"/>
              </a:rPr>
              <a:t>8, 21, 24</a:t>
            </a:r>
            <a:r>
              <a:rPr lang="en-US" sz="1600" dirty="0">
                <a:solidFill>
                  <a:schemeClr val="tx1">
                    <a:lumMod val="65000"/>
                    <a:lumOff val="35000"/>
                  </a:schemeClr>
                </a:solidFill>
                <a:latin typeface="Avenir Light" panose="020B0402020203020204" pitchFamily="34" charset="77"/>
                <a:cs typeface="Arial" panose="020B0604020202020204" pitchFamily="34" charset="0"/>
              </a:rPr>
              <a:t> </a:t>
            </a:r>
            <a:endParaRPr lang="en-US" sz="1600" baseline="30000" dirty="0">
              <a:solidFill>
                <a:schemeClr val="tx1">
                  <a:lumMod val="65000"/>
                  <a:lumOff val="35000"/>
                </a:schemeClr>
              </a:solidFill>
              <a:latin typeface="Avenir Light" panose="020B0402020203020204" pitchFamily="34" charset="77"/>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venir Light" panose="020B0402020203020204" pitchFamily="34" charset="77"/>
                <a:cs typeface="Arial" panose="020B0604020202020204" pitchFamily="34" charset="0"/>
              </a:rPr>
              <a:t>Efficacy trials and comparison analyses </a:t>
            </a:r>
            <a:r>
              <a:rPr lang="en-US" sz="1600" baseline="30000" dirty="0">
                <a:solidFill>
                  <a:schemeClr val="tx1">
                    <a:lumMod val="65000"/>
                    <a:lumOff val="35000"/>
                  </a:schemeClr>
                </a:solidFill>
                <a:latin typeface="Avenir Light" panose="020B0402020203020204" pitchFamily="34" charset="77"/>
                <a:cs typeface="Arial" panose="020B0604020202020204" pitchFamily="34" charset="0"/>
              </a:rPr>
              <a:t>16, 17, 18</a:t>
            </a:r>
            <a:endParaRPr lang="en-US" sz="1600" dirty="0">
              <a:solidFill>
                <a:schemeClr val="tx1">
                  <a:lumMod val="65000"/>
                  <a:lumOff val="35000"/>
                </a:schemeClr>
              </a:solidFill>
              <a:latin typeface="Avenir Light" panose="020B0402020203020204" pitchFamily="34" charset="77"/>
              <a:cs typeface="Arial" panose="020B0604020202020204" pitchFamily="34" charset="0"/>
            </a:endParaRPr>
          </a:p>
        </p:txBody>
      </p:sp>
      <p:sp>
        <p:nvSpPr>
          <p:cNvPr id="27" name="TextBox 26">
            <a:extLst>
              <a:ext uri="{FF2B5EF4-FFF2-40B4-BE49-F238E27FC236}">
                <a16:creationId xmlns:a16="http://schemas.microsoft.com/office/drawing/2014/main" id="{4DF6432A-2D03-ED4D-9179-65E32A03EA06}"/>
              </a:ext>
            </a:extLst>
          </p:cNvPr>
          <p:cNvSpPr txBox="1"/>
          <p:nvPr/>
        </p:nvSpPr>
        <p:spPr>
          <a:xfrm>
            <a:off x="5736994" y="2395193"/>
            <a:ext cx="5071783" cy="523220"/>
          </a:xfrm>
          <a:prstGeom prst="rect">
            <a:avLst/>
          </a:prstGeom>
          <a:noFill/>
        </p:spPr>
        <p:txBody>
          <a:bodyPr wrap="square" rtlCol="0">
            <a:spAutoFit/>
          </a:bodyPr>
          <a:lstStyle/>
          <a:p>
            <a:r>
              <a:rPr lang="en-US" sz="2800" dirty="0">
                <a:solidFill>
                  <a:srgbClr val="3A1953"/>
                </a:solidFill>
                <a:latin typeface="Avenir Light" panose="020B0402020203020204" pitchFamily="34" charset="77"/>
                <a:cs typeface="Arial" panose="020B0604020202020204" pitchFamily="34" charset="0"/>
              </a:rPr>
              <a:t>EMPOWERMENT</a:t>
            </a:r>
          </a:p>
        </p:txBody>
      </p:sp>
      <p:sp>
        <p:nvSpPr>
          <p:cNvPr id="28" name="TextBox 27">
            <a:extLst>
              <a:ext uri="{FF2B5EF4-FFF2-40B4-BE49-F238E27FC236}">
                <a16:creationId xmlns:a16="http://schemas.microsoft.com/office/drawing/2014/main" id="{C1427845-7A67-A94B-9804-09F0CE9BB491}"/>
              </a:ext>
            </a:extLst>
          </p:cNvPr>
          <p:cNvSpPr txBox="1"/>
          <p:nvPr/>
        </p:nvSpPr>
        <p:spPr>
          <a:xfrm>
            <a:off x="6125988" y="2913539"/>
            <a:ext cx="6277675" cy="923330"/>
          </a:xfrm>
          <a:prstGeom prst="rect">
            <a:avLst/>
          </a:prstGeom>
          <a:noFill/>
        </p:spPr>
        <p:txBody>
          <a:bodyPr wrap="square" rtlCol="0">
            <a:spAutoFit/>
          </a:bodyPr>
          <a:lstStyle/>
          <a:p>
            <a:r>
              <a:rPr lang="en-US" dirty="0">
                <a:latin typeface="Avenir Light" panose="020B0402020203020204" pitchFamily="34" charset="77"/>
                <a:cs typeface="Arial" panose="020B0604020202020204" pitchFamily="34" charset="0"/>
              </a:rPr>
              <a:t>Involvement increases capacity for self-reflection</a:t>
            </a:r>
            <a:br>
              <a:rPr lang="en-US" dirty="0">
                <a:latin typeface="Avenir Light" panose="020B0402020203020204" pitchFamily="34" charset="77"/>
                <a:cs typeface="Arial" panose="020B0604020202020204" pitchFamily="34" charset="0"/>
              </a:rPr>
            </a:br>
            <a:r>
              <a:rPr lang="en-US" dirty="0">
                <a:latin typeface="Avenir Light" panose="020B0402020203020204" pitchFamily="34" charset="77"/>
                <a:cs typeface="Arial" panose="020B0604020202020204" pitchFamily="34" charset="0"/>
              </a:rPr>
              <a:t>and self-evaluation</a:t>
            </a:r>
            <a:r>
              <a:rPr lang="en-US" baseline="30000" dirty="0">
                <a:latin typeface="Avenir Light" panose="020B0402020203020204" pitchFamily="34" charset="77"/>
                <a:cs typeface="Arial" panose="020B0604020202020204" pitchFamily="34" charset="0"/>
              </a:rPr>
              <a:t>18</a:t>
            </a:r>
          </a:p>
          <a:p>
            <a:endParaRPr lang="en-US" dirty="0">
              <a:latin typeface="Avenir Light" panose="020B0402020203020204" pitchFamily="34" charset="77"/>
              <a:cs typeface="Arial" panose="020B0604020202020204" pitchFamily="34" charset="0"/>
            </a:endParaRPr>
          </a:p>
        </p:txBody>
      </p:sp>
    </p:spTree>
    <p:extLst>
      <p:ext uri="{BB962C8B-B14F-4D97-AF65-F5344CB8AC3E}">
        <p14:creationId xmlns:p14="http://schemas.microsoft.com/office/powerpoint/2010/main" val="120082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8A15-41F3-4014-8E0C-0A9188218374}" type="slidenum">
              <a:rPr lang="en-US" smtClean="0"/>
              <a:pPr/>
              <a:t>8</a:t>
            </a:fld>
            <a:endParaRPr lang="en-US" dirty="0"/>
          </a:p>
        </p:txBody>
      </p:sp>
      <p:sp>
        <p:nvSpPr>
          <p:cNvPr id="6" name="TextBox 5"/>
          <p:cNvSpPr txBox="1"/>
          <p:nvPr/>
        </p:nvSpPr>
        <p:spPr>
          <a:xfrm>
            <a:off x="0" y="797797"/>
            <a:ext cx="12192000" cy="954107"/>
          </a:xfrm>
          <a:prstGeom prst="rect">
            <a:avLst/>
          </a:prstGeom>
          <a:noFill/>
        </p:spPr>
        <p:txBody>
          <a:bodyPr wrap="square" rtlCol="0">
            <a:spAutoFit/>
          </a:bodyPr>
          <a:lstStyle/>
          <a:p>
            <a:pPr algn="ctr"/>
            <a:r>
              <a:rPr lang="en-US" sz="2800" baseline="30000" dirty="0">
                <a:solidFill>
                  <a:schemeClr val="tx1">
                    <a:lumMod val="65000"/>
                    <a:lumOff val="35000"/>
                  </a:schemeClr>
                </a:solidFill>
                <a:latin typeface="Avenir Light" panose="020B0402020203020204" pitchFamily="34" charset="77"/>
                <a:cs typeface="Arial" panose="020B0604020202020204" pitchFamily="34" charset="0"/>
              </a:rPr>
              <a:t>17 </a:t>
            </a:r>
            <a:r>
              <a:rPr lang="en-US" sz="2800" dirty="0">
                <a:solidFill>
                  <a:srgbClr val="002060"/>
                </a:solidFill>
                <a:latin typeface="Avenir Light" panose="020B0402020203020204" pitchFamily="34" charset="77"/>
                <a:cs typeface="Arial" panose="020B0604020202020204" pitchFamily="34" charset="0"/>
              </a:rPr>
              <a:t>RCT Efficacy Trial: </a:t>
            </a:r>
          </a:p>
          <a:p>
            <a:pPr algn="ctr"/>
            <a:r>
              <a:rPr lang="en-US" sz="2800" dirty="0">
                <a:solidFill>
                  <a:srgbClr val="002060"/>
                </a:solidFill>
                <a:latin typeface="Avenir Light" panose="020B0402020203020204" pitchFamily="34" charset="77"/>
                <a:cs typeface="Arial" panose="020B0604020202020204" pitchFamily="34" charset="0"/>
              </a:rPr>
              <a:t>Do Parent-Implemented Interventions Work?</a:t>
            </a:r>
          </a:p>
        </p:txBody>
      </p:sp>
      <p:pic>
        <p:nvPicPr>
          <p:cNvPr id="22" name="Picture 21">
            <a:extLst>
              <a:ext uri="{FF2B5EF4-FFF2-40B4-BE49-F238E27FC236}">
                <a16:creationId xmlns:a16="http://schemas.microsoft.com/office/drawing/2014/main" id="{20717EC2-C4D0-3540-8E27-883722F83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23" name="Slide Number Placeholder 6">
            <a:extLst>
              <a:ext uri="{FF2B5EF4-FFF2-40B4-BE49-F238E27FC236}">
                <a16:creationId xmlns:a16="http://schemas.microsoft.com/office/drawing/2014/main" id="{FDBAADB9-E96C-6A43-B6A1-A39286326A8D}"/>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8</a:t>
            </a:fld>
            <a:endParaRPr lang="en-US" sz="1200" dirty="0">
              <a:solidFill>
                <a:schemeClr val="tx1"/>
              </a:solidFill>
            </a:endParaRPr>
          </a:p>
        </p:txBody>
      </p:sp>
      <p:pic>
        <p:nvPicPr>
          <p:cNvPr id="24" name="Picture 23">
            <a:extLst>
              <a:ext uri="{FF2B5EF4-FFF2-40B4-BE49-F238E27FC236}">
                <a16:creationId xmlns:a16="http://schemas.microsoft.com/office/drawing/2014/main" id="{248CB57E-EA01-8C4E-A9FD-3EBD76AD4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25" name="Title 1">
            <a:extLst>
              <a:ext uri="{FF2B5EF4-FFF2-40B4-BE49-F238E27FC236}">
                <a16:creationId xmlns:a16="http://schemas.microsoft.com/office/drawing/2014/main" id="{F0E0FCA0-E858-AC41-BE57-BF048CF7D193}"/>
              </a:ext>
            </a:extLst>
          </p:cNvPr>
          <p:cNvSpPr txBox="1">
            <a:spLocks/>
          </p:cNvSpPr>
          <p:nvPr/>
        </p:nvSpPr>
        <p:spPr>
          <a:xfrm>
            <a:off x="0" y="-129907"/>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FRAMEWORK</a:t>
            </a:r>
          </a:p>
        </p:txBody>
      </p:sp>
      <p:sp>
        <p:nvSpPr>
          <p:cNvPr id="31" name="Rounded Rectangle 30">
            <a:extLst>
              <a:ext uri="{FF2B5EF4-FFF2-40B4-BE49-F238E27FC236}">
                <a16:creationId xmlns:a16="http://schemas.microsoft.com/office/drawing/2014/main" id="{082A80FB-77EB-0D47-8CF1-079B53206C72}"/>
              </a:ext>
            </a:extLst>
          </p:cNvPr>
          <p:cNvSpPr/>
          <p:nvPr/>
        </p:nvSpPr>
        <p:spPr>
          <a:xfrm>
            <a:off x="8422175" y="2028546"/>
            <a:ext cx="3581400" cy="2895600"/>
          </a:xfrm>
          <a:prstGeom prst="roundRect">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Avenir Light" panose="020B0402020203020204" pitchFamily="34" charset="77"/>
                <a:cs typeface="Arial" panose="020B0604020202020204" pitchFamily="34" charset="0"/>
              </a:rPr>
              <a:t>Receptive Lang: Improvements in all areas</a:t>
            </a:r>
          </a:p>
          <a:p>
            <a:pPr marL="285750" indent="-285750">
              <a:buFont typeface="Arial" panose="020B0604020202020204" pitchFamily="34" charset="0"/>
              <a:buChar char="•"/>
            </a:pPr>
            <a:r>
              <a:rPr lang="en-US" sz="1600" dirty="0">
                <a:solidFill>
                  <a:schemeClr val="tx1"/>
                </a:solidFill>
                <a:latin typeface="Avenir Light" panose="020B0402020203020204" pitchFamily="34" charset="77"/>
                <a:cs typeface="Arial" panose="020B0604020202020204" pitchFamily="34" charset="0"/>
              </a:rPr>
              <a:t>Expressive Lang: Increased NDW</a:t>
            </a:r>
          </a:p>
          <a:p>
            <a:pPr marL="285750" indent="-285750">
              <a:buFont typeface="Arial" panose="020B0604020202020204" pitchFamily="34" charset="0"/>
              <a:buChar char="•"/>
            </a:pPr>
            <a:r>
              <a:rPr lang="en-US" sz="1600" dirty="0">
                <a:solidFill>
                  <a:schemeClr val="tx1"/>
                </a:solidFill>
                <a:latin typeface="Avenir Light" panose="020B0402020203020204" pitchFamily="34" charset="77"/>
                <a:cs typeface="Arial" panose="020B0604020202020204" pitchFamily="34" charset="0"/>
              </a:rPr>
              <a:t>Caregivers reported using the strategies on average 17 hours per week.</a:t>
            </a:r>
          </a:p>
          <a:p>
            <a:pPr marL="285750" indent="-285750">
              <a:buFont typeface="Arial" panose="020B0604020202020204" pitchFamily="34" charset="0"/>
              <a:buChar char="•"/>
            </a:pPr>
            <a:r>
              <a:rPr lang="en-US" sz="1600" dirty="0">
                <a:solidFill>
                  <a:schemeClr val="tx1"/>
                </a:solidFill>
                <a:latin typeface="Avenir Light" panose="020B0402020203020204" pitchFamily="34" charset="77"/>
                <a:cs typeface="Arial" panose="020B0604020202020204" pitchFamily="34" charset="0"/>
              </a:rPr>
              <a:t>Caregivers did not report additional stress</a:t>
            </a:r>
          </a:p>
        </p:txBody>
      </p:sp>
      <p:sp>
        <p:nvSpPr>
          <p:cNvPr id="32" name="Right Arrow 31">
            <a:extLst>
              <a:ext uri="{FF2B5EF4-FFF2-40B4-BE49-F238E27FC236}">
                <a16:creationId xmlns:a16="http://schemas.microsoft.com/office/drawing/2014/main" id="{A0651FC4-0215-7C4A-AEBE-1161A57F7D0B}"/>
              </a:ext>
            </a:extLst>
          </p:cNvPr>
          <p:cNvSpPr/>
          <p:nvPr/>
        </p:nvSpPr>
        <p:spPr>
          <a:xfrm rot="19871855">
            <a:off x="7710976" y="3745708"/>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A70690A9-5D86-3145-B9BD-3F97AAFEBAA1}"/>
              </a:ext>
            </a:extLst>
          </p:cNvPr>
          <p:cNvSpPr/>
          <p:nvPr/>
        </p:nvSpPr>
        <p:spPr>
          <a:xfrm rot="1713925">
            <a:off x="7710976" y="2905211"/>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0B2A33E0-8B69-694C-ABFE-AC213D455550}"/>
              </a:ext>
            </a:extLst>
          </p:cNvPr>
          <p:cNvSpPr/>
          <p:nvPr/>
        </p:nvSpPr>
        <p:spPr>
          <a:xfrm>
            <a:off x="4726475" y="3641446"/>
            <a:ext cx="3251200" cy="1282700"/>
          </a:xfrm>
          <a:prstGeom prst="roundRect">
            <a:avLst/>
          </a:prstGeom>
          <a:solidFill>
            <a:schemeClr val="accent4">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ight" panose="020B0402020203020204" pitchFamily="34" charset="77"/>
                <a:cs typeface="Arial" panose="020B0604020202020204" pitchFamily="34" charset="0"/>
              </a:rPr>
              <a:t>Care as usual</a:t>
            </a:r>
          </a:p>
        </p:txBody>
      </p:sp>
      <p:sp>
        <p:nvSpPr>
          <p:cNvPr id="35" name="Rounded Rectangle 34">
            <a:extLst>
              <a:ext uri="{FF2B5EF4-FFF2-40B4-BE49-F238E27FC236}">
                <a16:creationId xmlns:a16="http://schemas.microsoft.com/office/drawing/2014/main" id="{60BF825F-65CC-9D4C-B535-411CADE059F4}"/>
              </a:ext>
            </a:extLst>
          </p:cNvPr>
          <p:cNvSpPr/>
          <p:nvPr/>
        </p:nvSpPr>
        <p:spPr>
          <a:xfrm>
            <a:off x="4726475" y="2028546"/>
            <a:ext cx="3251200" cy="1282700"/>
          </a:xfrm>
          <a:prstGeom prst="roundRect">
            <a:avLst/>
          </a:prstGeom>
          <a:solidFill>
            <a:schemeClr val="accent4">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ight" panose="020B0402020203020204" pitchFamily="34" charset="77"/>
                <a:cs typeface="Arial" panose="020B0604020202020204" pitchFamily="34" charset="0"/>
              </a:rPr>
              <a:t>2 sessions/week</a:t>
            </a:r>
          </a:p>
          <a:p>
            <a:pPr algn="ctr"/>
            <a:r>
              <a:rPr lang="en-US" dirty="0">
                <a:solidFill>
                  <a:schemeClr val="tx1"/>
                </a:solidFill>
                <a:latin typeface="Avenir Light" panose="020B0402020203020204" pitchFamily="34" charset="77"/>
                <a:cs typeface="Arial" panose="020B0604020202020204" pitchFamily="34" charset="0"/>
              </a:rPr>
              <a:t>3 months</a:t>
            </a:r>
          </a:p>
        </p:txBody>
      </p:sp>
      <p:sp>
        <p:nvSpPr>
          <p:cNvPr id="36" name="Right Arrow 35">
            <a:extLst>
              <a:ext uri="{FF2B5EF4-FFF2-40B4-BE49-F238E27FC236}">
                <a16:creationId xmlns:a16="http://schemas.microsoft.com/office/drawing/2014/main" id="{4830060B-DCE5-D644-B54C-9E727A62FBFB}"/>
              </a:ext>
            </a:extLst>
          </p:cNvPr>
          <p:cNvSpPr/>
          <p:nvPr/>
        </p:nvSpPr>
        <p:spPr>
          <a:xfrm>
            <a:off x="4281975" y="2613673"/>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EDFC998D-F6D3-0146-98F3-9D5885DA2B3E}"/>
              </a:ext>
            </a:extLst>
          </p:cNvPr>
          <p:cNvSpPr/>
          <p:nvPr/>
        </p:nvSpPr>
        <p:spPr>
          <a:xfrm>
            <a:off x="1284775" y="2028546"/>
            <a:ext cx="3251200" cy="1282700"/>
          </a:xfrm>
          <a:prstGeom prst="roundRect">
            <a:avLst/>
          </a:prstGeom>
          <a:solidFill>
            <a:srgbClr val="EADCF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35 Light" panose="020B0402020203020204" pitchFamily="34" charset="0"/>
                <a:cs typeface="Arial" panose="020B0604020202020204" pitchFamily="34" charset="0"/>
              </a:rPr>
              <a:t>Intervention</a:t>
            </a:r>
          </a:p>
          <a:p>
            <a:pPr algn="ctr"/>
            <a:r>
              <a:rPr lang="en-US" dirty="0">
                <a:solidFill>
                  <a:schemeClr val="tx1"/>
                </a:solidFill>
                <a:latin typeface="Avenir Light" panose="020B0402020203020204" pitchFamily="34" charset="77"/>
                <a:cs typeface="Arial" panose="020B0604020202020204" pitchFamily="34" charset="0"/>
              </a:rPr>
              <a:t>(45 children)</a:t>
            </a:r>
          </a:p>
        </p:txBody>
      </p:sp>
      <p:sp>
        <p:nvSpPr>
          <p:cNvPr id="38" name="Right Arrow 37">
            <a:extLst>
              <a:ext uri="{FF2B5EF4-FFF2-40B4-BE49-F238E27FC236}">
                <a16:creationId xmlns:a16="http://schemas.microsoft.com/office/drawing/2014/main" id="{7FEBE240-4B91-7F49-86D7-BD36047AE5EE}"/>
              </a:ext>
            </a:extLst>
          </p:cNvPr>
          <p:cNvSpPr/>
          <p:nvPr/>
        </p:nvSpPr>
        <p:spPr>
          <a:xfrm>
            <a:off x="4281975" y="4132412"/>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70FC9F27-4C25-6F41-9DA5-03256C34C105}"/>
              </a:ext>
            </a:extLst>
          </p:cNvPr>
          <p:cNvSpPr/>
          <p:nvPr/>
        </p:nvSpPr>
        <p:spPr>
          <a:xfrm>
            <a:off x="1284775" y="3641446"/>
            <a:ext cx="3251200" cy="1282700"/>
          </a:xfrm>
          <a:prstGeom prst="roundRect">
            <a:avLst/>
          </a:prstGeom>
          <a:solidFill>
            <a:srgbClr val="EADCF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T Std 35 Light" panose="020B0402020203020204" pitchFamily="34" charset="0"/>
                <a:cs typeface="Arial" panose="020B0604020202020204" pitchFamily="34" charset="0"/>
              </a:rPr>
              <a:t>Control</a:t>
            </a:r>
          </a:p>
          <a:p>
            <a:pPr algn="ctr"/>
            <a:r>
              <a:rPr lang="en-US" dirty="0">
                <a:solidFill>
                  <a:schemeClr val="tx1"/>
                </a:solidFill>
                <a:latin typeface="Avenir Light" panose="020B0402020203020204" pitchFamily="34" charset="77"/>
                <a:cs typeface="Arial" panose="020B0604020202020204" pitchFamily="34" charset="0"/>
              </a:rPr>
              <a:t>(52 children)</a:t>
            </a:r>
          </a:p>
        </p:txBody>
      </p:sp>
      <p:sp>
        <p:nvSpPr>
          <p:cNvPr id="40" name="Right Arrow 39">
            <a:extLst>
              <a:ext uri="{FF2B5EF4-FFF2-40B4-BE49-F238E27FC236}">
                <a16:creationId xmlns:a16="http://schemas.microsoft.com/office/drawing/2014/main" id="{B470CE58-B456-A443-944D-BB258358EE0B}"/>
              </a:ext>
            </a:extLst>
          </p:cNvPr>
          <p:cNvSpPr/>
          <p:nvPr/>
        </p:nvSpPr>
        <p:spPr>
          <a:xfrm rot="19965639">
            <a:off x="1094275" y="2863643"/>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2687E1A1-418E-D44E-BABD-B5B1315A664A}"/>
              </a:ext>
            </a:extLst>
          </p:cNvPr>
          <p:cNvSpPr/>
          <p:nvPr/>
        </p:nvSpPr>
        <p:spPr>
          <a:xfrm rot="1743359">
            <a:off x="1094275" y="3704140"/>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90FD34C1-98E3-114C-8EC9-19494EAF2F09}"/>
              </a:ext>
            </a:extLst>
          </p:cNvPr>
          <p:cNvSpPr/>
          <p:nvPr/>
        </p:nvSpPr>
        <p:spPr>
          <a:xfrm>
            <a:off x="116375" y="2789457"/>
            <a:ext cx="1473200" cy="1447800"/>
          </a:xfrm>
          <a:prstGeom prst="ellipse">
            <a:avLst/>
          </a:prstGeom>
          <a:solidFill>
            <a:schemeClr val="accent6">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venir Light" panose="020B0402020203020204" pitchFamily="34" charset="77"/>
                <a:cs typeface="Arial" panose="020B0604020202020204" pitchFamily="34" charset="0"/>
              </a:rPr>
              <a:t>97 children</a:t>
            </a:r>
          </a:p>
        </p:txBody>
      </p:sp>
      <p:sp>
        <p:nvSpPr>
          <p:cNvPr id="43" name="Rectangle 42">
            <a:extLst>
              <a:ext uri="{FF2B5EF4-FFF2-40B4-BE49-F238E27FC236}">
                <a16:creationId xmlns:a16="http://schemas.microsoft.com/office/drawing/2014/main" id="{A98E931C-4BF5-1F49-9C43-6B7DAB6DCD39}"/>
              </a:ext>
            </a:extLst>
          </p:cNvPr>
          <p:cNvSpPr/>
          <p:nvPr/>
        </p:nvSpPr>
        <p:spPr>
          <a:xfrm>
            <a:off x="0" y="5531571"/>
            <a:ext cx="12192000" cy="461665"/>
          </a:xfrm>
          <a:prstGeom prst="rect">
            <a:avLst/>
          </a:prstGeom>
        </p:spPr>
        <p:txBody>
          <a:bodyPr wrap="square">
            <a:spAutoFit/>
          </a:bodyPr>
          <a:lstStyle/>
          <a:p>
            <a:pPr lvl="0" algn="ctr"/>
            <a:r>
              <a:rPr lang="en-US" sz="1200" dirty="0">
                <a:latin typeface="Arial" panose="020B0604020202020204" pitchFamily="34" charset="0"/>
                <a:cs typeface="Arial" panose="020B0604020202020204" pitchFamily="34" charset="0"/>
              </a:rPr>
              <a:t>Roberts, M. Y., &amp; Kaiser, A. P. (2015). Early intervention for toddlers with language delays: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 randomized controlled trial. </a:t>
            </a:r>
            <a:r>
              <a:rPr lang="en-US" sz="1200" i="1" dirty="0">
                <a:latin typeface="Arial" panose="020B0604020202020204" pitchFamily="34" charset="0"/>
                <a:cs typeface="Arial" panose="020B0604020202020204" pitchFamily="34" charset="0"/>
              </a:rPr>
              <a:t>Pediatrics</a:t>
            </a:r>
            <a:r>
              <a:rPr lang="en-US" sz="1200" dirty="0">
                <a:latin typeface="Arial" panose="020B0604020202020204" pitchFamily="34" charset="0"/>
                <a:cs typeface="Arial" panose="020B0604020202020204" pitchFamily="34" charset="0"/>
              </a:rPr>
              <a:t>, </a:t>
            </a:r>
            <a:r>
              <a:rPr lang="en-US" sz="1200" i="1" dirty="0">
                <a:latin typeface="Arial" panose="020B0604020202020204" pitchFamily="34" charset="0"/>
                <a:cs typeface="Arial" panose="020B0604020202020204" pitchFamily="34" charset="0"/>
              </a:rPr>
              <a:t>135</a:t>
            </a:r>
            <a:r>
              <a:rPr lang="en-US" sz="1200" dirty="0">
                <a:latin typeface="Arial" panose="020B0604020202020204" pitchFamily="34" charset="0"/>
                <a:cs typeface="Arial" panose="020B0604020202020204" pitchFamily="34" charset="0"/>
              </a:rPr>
              <a:t>(4), 686-693.</a:t>
            </a:r>
          </a:p>
        </p:txBody>
      </p:sp>
    </p:spTree>
    <p:extLst>
      <p:ext uri="{BB962C8B-B14F-4D97-AF65-F5344CB8AC3E}">
        <p14:creationId xmlns:p14="http://schemas.microsoft.com/office/powerpoint/2010/main" val="275109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338A15-41F3-4014-8E0C-0A9188218374}" type="slidenum">
              <a:rPr lang="en-US" smtClean="0"/>
              <a:pPr/>
              <a:t>9</a:t>
            </a:fld>
            <a:endParaRPr lang="en-US" dirty="0"/>
          </a:p>
        </p:txBody>
      </p:sp>
      <p:sp>
        <p:nvSpPr>
          <p:cNvPr id="3" name="Rectangle 2"/>
          <p:cNvSpPr/>
          <p:nvPr/>
        </p:nvSpPr>
        <p:spPr>
          <a:xfrm>
            <a:off x="250825" y="5531671"/>
            <a:ext cx="11690350" cy="461665"/>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Roberts, M.Y. &amp; Kaiser, A.P. (2011). The effectiveness of parent-implemented language interventions: A meta-analysis.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American Journal of Speech-Language Pathology, 20(3), 180-199.</a:t>
            </a:r>
          </a:p>
        </p:txBody>
      </p:sp>
      <p:pic>
        <p:nvPicPr>
          <p:cNvPr id="11" name="Picture 10">
            <a:extLst>
              <a:ext uri="{FF2B5EF4-FFF2-40B4-BE49-F238E27FC236}">
                <a16:creationId xmlns:a16="http://schemas.microsoft.com/office/drawing/2014/main" id="{F946774E-6FD9-5B43-AF70-4515236642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753" y="5964161"/>
            <a:ext cx="907142" cy="907142"/>
          </a:xfrm>
          <a:prstGeom prst="rect">
            <a:avLst/>
          </a:prstGeom>
        </p:spPr>
      </p:pic>
      <p:sp>
        <p:nvSpPr>
          <p:cNvPr id="13" name="Slide Number Placeholder 6">
            <a:extLst>
              <a:ext uri="{FF2B5EF4-FFF2-40B4-BE49-F238E27FC236}">
                <a16:creationId xmlns:a16="http://schemas.microsoft.com/office/drawing/2014/main" id="{07D2B7D2-BE23-BA41-BDB3-0FF18F17D610}"/>
              </a:ext>
            </a:extLst>
          </p:cNvPr>
          <p:cNvSpPr txBox="1">
            <a:spLocks/>
          </p:cNvSpPr>
          <p:nvPr/>
        </p:nvSpPr>
        <p:spPr>
          <a:xfrm>
            <a:off x="0" y="6063911"/>
            <a:ext cx="12192000" cy="636134"/>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8338A15-41F3-4014-8E0C-0A9188218374}" type="slidenum">
              <a:rPr lang="en-US" sz="1200" smtClean="0">
                <a:solidFill>
                  <a:schemeClr val="tx1"/>
                </a:solidFill>
              </a:rPr>
              <a:pPr algn="ctr"/>
              <a:t>9</a:t>
            </a:fld>
            <a:endParaRPr lang="en-US" sz="1200" dirty="0">
              <a:solidFill>
                <a:schemeClr val="tx1"/>
              </a:solidFill>
            </a:endParaRPr>
          </a:p>
        </p:txBody>
      </p:sp>
      <p:pic>
        <p:nvPicPr>
          <p:cNvPr id="14" name="Picture 13">
            <a:extLst>
              <a:ext uri="{FF2B5EF4-FFF2-40B4-BE49-F238E27FC236}">
                <a16:creationId xmlns:a16="http://schemas.microsoft.com/office/drawing/2014/main" id="{9451AE23-427D-7F42-9A5E-12F049F5ED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419" y="6096702"/>
            <a:ext cx="546156" cy="546156"/>
          </a:xfrm>
          <a:prstGeom prst="rect">
            <a:avLst/>
          </a:prstGeom>
        </p:spPr>
      </p:pic>
      <p:sp>
        <p:nvSpPr>
          <p:cNvPr id="15" name="Title 1">
            <a:extLst>
              <a:ext uri="{FF2B5EF4-FFF2-40B4-BE49-F238E27FC236}">
                <a16:creationId xmlns:a16="http://schemas.microsoft.com/office/drawing/2014/main" id="{7D9BE127-3AEA-DF45-9021-EBB017C4D78D}"/>
              </a:ext>
            </a:extLst>
          </p:cNvPr>
          <p:cNvSpPr txBox="1">
            <a:spLocks/>
          </p:cNvSpPr>
          <p:nvPr/>
        </p:nvSpPr>
        <p:spPr>
          <a:xfrm>
            <a:off x="0" y="-129907"/>
            <a:ext cx="12192000" cy="1227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dirty="0">
                <a:solidFill>
                  <a:schemeClr val="bg1">
                    <a:lumMod val="50000"/>
                  </a:schemeClr>
                </a:solidFill>
                <a:latin typeface="Avenir Light" panose="020B0402020203020204" pitchFamily="34" charset="77"/>
                <a:cs typeface="Arial" panose="020B0604020202020204" pitchFamily="34" charset="0"/>
              </a:rPr>
              <a:t>FRAMEWORK</a:t>
            </a:r>
          </a:p>
        </p:txBody>
      </p:sp>
      <p:sp>
        <p:nvSpPr>
          <p:cNvPr id="16" name="TextBox 15">
            <a:extLst>
              <a:ext uri="{FF2B5EF4-FFF2-40B4-BE49-F238E27FC236}">
                <a16:creationId xmlns:a16="http://schemas.microsoft.com/office/drawing/2014/main" id="{0A4326A7-CDD8-6F40-99A6-4B730026E7A3}"/>
              </a:ext>
            </a:extLst>
          </p:cNvPr>
          <p:cNvSpPr txBox="1"/>
          <p:nvPr/>
        </p:nvSpPr>
        <p:spPr>
          <a:xfrm>
            <a:off x="0" y="805842"/>
            <a:ext cx="12192000" cy="954107"/>
          </a:xfrm>
          <a:prstGeom prst="rect">
            <a:avLst/>
          </a:prstGeom>
          <a:noFill/>
        </p:spPr>
        <p:txBody>
          <a:bodyPr wrap="square" rtlCol="0">
            <a:spAutoFit/>
          </a:bodyPr>
          <a:lstStyle/>
          <a:p>
            <a:pPr algn="ctr"/>
            <a:r>
              <a:rPr lang="en-US" sz="2800" baseline="30000" dirty="0">
                <a:solidFill>
                  <a:schemeClr val="tx1">
                    <a:lumMod val="65000"/>
                    <a:lumOff val="35000"/>
                  </a:schemeClr>
                </a:solidFill>
                <a:latin typeface="Avenir Light" panose="020B0402020203020204" pitchFamily="34" charset="77"/>
                <a:cs typeface="Arial" panose="020B0604020202020204" pitchFamily="34" charset="0"/>
              </a:rPr>
              <a:t>18 </a:t>
            </a:r>
            <a:r>
              <a:rPr lang="en-US" sz="2800" dirty="0">
                <a:solidFill>
                  <a:srgbClr val="002060"/>
                </a:solidFill>
                <a:latin typeface="Avenir Light" panose="020B0402020203020204" pitchFamily="34" charset="77"/>
                <a:cs typeface="Arial" panose="020B0604020202020204" pitchFamily="34" charset="0"/>
              </a:rPr>
              <a:t>Meta-Analysis: </a:t>
            </a:r>
          </a:p>
          <a:p>
            <a:pPr algn="ctr"/>
            <a:r>
              <a:rPr lang="en-US" sz="2800" dirty="0">
                <a:solidFill>
                  <a:srgbClr val="002060"/>
                </a:solidFill>
                <a:latin typeface="Avenir Light" panose="020B0402020203020204" pitchFamily="34" charset="77"/>
                <a:cs typeface="Arial" panose="020B0604020202020204" pitchFamily="34" charset="0"/>
              </a:rPr>
              <a:t>Do Parent-Implemented Interventions Work Better?</a:t>
            </a:r>
          </a:p>
        </p:txBody>
      </p:sp>
      <p:sp>
        <p:nvSpPr>
          <p:cNvPr id="18" name="Rounded Rectangle 17">
            <a:extLst>
              <a:ext uri="{FF2B5EF4-FFF2-40B4-BE49-F238E27FC236}">
                <a16:creationId xmlns:a16="http://schemas.microsoft.com/office/drawing/2014/main" id="{6DCDF8AE-F64C-D541-93FE-0B4D2E92BDFB}"/>
              </a:ext>
            </a:extLst>
          </p:cNvPr>
          <p:cNvSpPr/>
          <p:nvPr/>
        </p:nvSpPr>
        <p:spPr>
          <a:xfrm>
            <a:off x="8027917" y="2024564"/>
            <a:ext cx="3581400" cy="2895600"/>
          </a:xfrm>
          <a:prstGeom prst="roundRect">
            <a:avLst/>
          </a:prstGeom>
          <a:solidFill>
            <a:schemeClr val="accent1">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venir LT Std 35 Light" panose="020B0402020203020204" pitchFamily="34" charset="0"/>
                <a:cs typeface="Arial" panose="020B0604020202020204" pitchFamily="34" charset="0"/>
              </a:rPr>
              <a:t>Results:</a:t>
            </a:r>
          </a:p>
          <a:p>
            <a:pPr marL="285750" indent="-285750">
              <a:buFont typeface="Arial" panose="020B0604020202020204" pitchFamily="34" charset="0"/>
              <a:buChar char="•"/>
            </a:pPr>
            <a:endParaRPr lang="en-US" sz="1600" dirty="0">
              <a:solidFill>
                <a:schemeClr val="tx1"/>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Interventions had significant, positive impact on receptive and expressive language abilities</a:t>
            </a:r>
          </a:p>
        </p:txBody>
      </p:sp>
      <p:sp>
        <p:nvSpPr>
          <p:cNvPr id="20" name="Right Arrow 19">
            <a:extLst>
              <a:ext uri="{FF2B5EF4-FFF2-40B4-BE49-F238E27FC236}">
                <a16:creationId xmlns:a16="http://schemas.microsoft.com/office/drawing/2014/main" id="{9B7EA856-2FC5-FD45-BA60-B9A0E7485B42}"/>
              </a:ext>
            </a:extLst>
          </p:cNvPr>
          <p:cNvSpPr/>
          <p:nvPr/>
        </p:nvSpPr>
        <p:spPr>
          <a:xfrm>
            <a:off x="7420132" y="3366430"/>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29905D45-C331-2847-83B8-8F22959DF624}"/>
              </a:ext>
            </a:extLst>
          </p:cNvPr>
          <p:cNvSpPr/>
          <p:nvPr/>
        </p:nvSpPr>
        <p:spPr>
          <a:xfrm>
            <a:off x="4472825" y="2024564"/>
            <a:ext cx="3251200" cy="2984500"/>
          </a:xfrm>
          <a:prstGeom prst="roundRect">
            <a:avLst/>
          </a:prstGeom>
          <a:solidFill>
            <a:schemeClr val="accent4">
              <a:lumMod val="40000"/>
              <a:lumOff val="6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venir LT Std 35 Light" panose="020B0402020203020204" pitchFamily="34" charset="0"/>
                <a:cs typeface="Arial" panose="020B0604020202020204" pitchFamily="34" charset="0"/>
              </a:rPr>
              <a:t>Studies Included:</a:t>
            </a:r>
          </a:p>
          <a:p>
            <a:pPr algn="ctr"/>
            <a:endParaRPr lang="en-US" dirty="0">
              <a:solidFill>
                <a:schemeClr val="tx1"/>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18 studies met</a:t>
            </a:r>
            <a:br>
              <a:rPr lang="en-US" dirty="0">
                <a:solidFill>
                  <a:schemeClr val="tx1"/>
                </a:solidFill>
                <a:latin typeface="Avenir Light" panose="020B0402020203020204" pitchFamily="34" charset="77"/>
                <a:cs typeface="Arial" panose="020B0604020202020204" pitchFamily="34" charset="0"/>
              </a:rPr>
            </a:br>
            <a:r>
              <a:rPr lang="en-US" dirty="0">
                <a:solidFill>
                  <a:schemeClr val="tx1"/>
                </a:solidFill>
                <a:latin typeface="Avenir Light" panose="020B0402020203020204" pitchFamily="34" charset="77"/>
                <a:cs typeface="Arial" panose="020B0604020202020204" pitchFamily="34" charset="0"/>
              </a:rPr>
              <a:t>pre-determined criteria</a:t>
            </a: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Interventions lasted</a:t>
            </a:r>
            <a:br>
              <a:rPr lang="en-US" dirty="0">
                <a:solidFill>
                  <a:schemeClr val="tx1"/>
                </a:solidFill>
                <a:latin typeface="Avenir Light" panose="020B0402020203020204" pitchFamily="34" charset="77"/>
                <a:cs typeface="Arial" panose="020B0604020202020204" pitchFamily="34" charset="0"/>
              </a:rPr>
            </a:br>
            <a:r>
              <a:rPr lang="en-US" dirty="0">
                <a:solidFill>
                  <a:schemeClr val="tx1"/>
                </a:solidFill>
                <a:latin typeface="Avenir Light" panose="020B0402020203020204" pitchFamily="34" charset="77"/>
                <a:cs typeface="Arial" panose="020B0604020202020204" pitchFamily="34" charset="0"/>
              </a:rPr>
              <a:t>10-13 weeks</a:t>
            </a:r>
            <a:br>
              <a:rPr lang="en-US" dirty="0">
                <a:solidFill>
                  <a:schemeClr val="tx1"/>
                </a:solidFill>
                <a:latin typeface="Avenir Light" panose="020B0402020203020204" pitchFamily="34" charset="77"/>
                <a:cs typeface="Arial" panose="020B0604020202020204" pitchFamily="34" charset="0"/>
              </a:rPr>
            </a:br>
            <a:endParaRPr lang="en-US" dirty="0">
              <a:solidFill>
                <a:schemeClr val="tx1"/>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Interventions had &lt;26 hours of parent training</a:t>
            </a:r>
          </a:p>
          <a:p>
            <a:pPr marL="2857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22" name="Right Arrow 21">
            <a:extLst>
              <a:ext uri="{FF2B5EF4-FFF2-40B4-BE49-F238E27FC236}">
                <a16:creationId xmlns:a16="http://schemas.microsoft.com/office/drawing/2014/main" id="{6F29FC07-60E5-7D4C-8B21-BD343BDCAF40}"/>
              </a:ext>
            </a:extLst>
          </p:cNvPr>
          <p:cNvSpPr/>
          <p:nvPr/>
        </p:nvSpPr>
        <p:spPr>
          <a:xfrm>
            <a:off x="3799725" y="3366430"/>
            <a:ext cx="863600" cy="300768"/>
          </a:xfrm>
          <a:prstGeom prst="rightArrow">
            <a:avLst/>
          </a:prstGeom>
          <a:solidFill>
            <a:srgbClr val="3A1953"/>
          </a:solidFill>
          <a:ln>
            <a:solidFill>
              <a:srgbClr val="3A1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5B17D2A0-2713-014C-B70D-54DE60CBCAB2}"/>
              </a:ext>
            </a:extLst>
          </p:cNvPr>
          <p:cNvSpPr/>
          <p:nvPr/>
        </p:nvSpPr>
        <p:spPr>
          <a:xfrm>
            <a:off x="821575" y="2024564"/>
            <a:ext cx="3251200" cy="2984500"/>
          </a:xfrm>
          <a:prstGeom prst="roundRect">
            <a:avLst/>
          </a:prstGeom>
          <a:solidFill>
            <a:srgbClr val="EADCF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latin typeface="Avenir LT Std 35 Light" panose="020B0402020203020204" pitchFamily="34" charset="0"/>
                <a:cs typeface="Arial" panose="020B0604020202020204" pitchFamily="34" charset="0"/>
              </a:rPr>
              <a:t>Population:</a:t>
            </a:r>
          </a:p>
          <a:p>
            <a:pPr algn="ctr"/>
            <a:endParaRPr lang="en-US" dirty="0">
              <a:solidFill>
                <a:schemeClr val="tx1"/>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18-60 months</a:t>
            </a:r>
            <a:br>
              <a:rPr lang="en-US" dirty="0">
                <a:solidFill>
                  <a:schemeClr val="tx1"/>
                </a:solidFill>
                <a:latin typeface="Avenir Light" panose="020B0402020203020204" pitchFamily="34" charset="77"/>
                <a:cs typeface="Arial" panose="020B0604020202020204" pitchFamily="34" charset="0"/>
              </a:rPr>
            </a:br>
            <a:endParaRPr lang="en-US" dirty="0">
              <a:solidFill>
                <a:schemeClr val="tx1"/>
              </a:solidFill>
              <a:latin typeface="Avenir Light" panose="020B0402020203020204" pitchFamily="34" charset="77"/>
              <a:cs typeface="Arial" panose="020B0604020202020204" pitchFamily="34" charset="0"/>
            </a:endParaRPr>
          </a:p>
          <a:p>
            <a:pPr marL="285750" indent="-285750">
              <a:buFont typeface="Arial" panose="020B0604020202020204" pitchFamily="34" charset="0"/>
              <a:buChar char="•"/>
            </a:pPr>
            <a:r>
              <a:rPr lang="en-US" dirty="0">
                <a:solidFill>
                  <a:schemeClr val="tx1"/>
                </a:solidFill>
                <a:latin typeface="Avenir Light" panose="020B0402020203020204" pitchFamily="34" charset="77"/>
                <a:cs typeface="Arial" panose="020B0604020202020204" pitchFamily="34" charset="0"/>
              </a:rPr>
              <a:t>Primary or secondary language impairments</a:t>
            </a:r>
          </a:p>
        </p:txBody>
      </p:sp>
    </p:spTree>
    <p:extLst>
      <p:ext uri="{BB962C8B-B14F-4D97-AF65-F5344CB8AC3E}">
        <p14:creationId xmlns:p14="http://schemas.microsoft.com/office/powerpoint/2010/main" val="2401391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9681</TotalTime>
  <Words>6127</Words>
  <Application>Microsoft Office PowerPoint</Application>
  <PresentationFormat>Widescreen</PresentationFormat>
  <Paragraphs>930</Paragraphs>
  <Slides>64</Slides>
  <Notes>64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Arial</vt:lpstr>
      <vt:lpstr>Avenir Heavy</vt:lpstr>
      <vt:lpstr>Avenir Light</vt:lpstr>
      <vt:lpstr>Avenir Light Oblique</vt:lpstr>
      <vt:lpstr>Avenir LT Std 35 Light</vt:lpstr>
      <vt:lpstr>Avenir LT Std 45 Book</vt:lpstr>
      <vt:lpstr>Avenir Medium</vt:lpstr>
      <vt:lpstr>Avenir Roman</vt:lpstr>
      <vt:lpstr>Calibri</vt:lpstr>
      <vt:lpstr>Calibri Light</vt:lpstr>
      <vt:lpstr>Office Theme</vt:lpstr>
      <vt:lpstr>Partnering in Play:</vt:lpstr>
      <vt:lpstr>DISCLOSURES: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in Play: Teaching Caregivers to Support Language Development Through Play</dc:title>
  <dc:creator>Marie Bloem</dc:creator>
  <cp:lastModifiedBy>Laura Jean Sudec</cp:lastModifiedBy>
  <cp:revision>217</cp:revision>
  <cp:lastPrinted>2018-11-09T14:52:03Z</cp:lastPrinted>
  <dcterms:created xsi:type="dcterms:W3CDTF">2018-10-13T16:28:25Z</dcterms:created>
  <dcterms:modified xsi:type="dcterms:W3CDTF">2023-03-31T14:29:14Z</dcterms:modified>
</cp:coreProperties>
</file>